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90" r:id="rId2"/>
    <p:sldId id="286" r:id="rId3"/>
    <p:sldId id="287" r:id="rId4"/>
    <p:sldId id="301" r:id="rId5"/>
    <p:sldId id="288" r:id="rId6"/>
    <p:sldId id="289" r:id="rId7"/>
    <p:sldId id="275" r:id="rId8"/>
    <p:sldId id="257" r:id="rId9"/>
    <p:sldId id="278" r:id="rId10"/>
    <p:sldId id="277" r:id="rId11"/>
    <p:sldId id="279" r:id="rId12"/>
    <p:sldId id="276" r:id="rId13"/>
    <p:sldId id="280" r:id="rId14"/>
    <p:sldId id="269" r:id="rId15"/>
    <p:sldId id="281" r:id="rId16"/>
    <p:sldId id="262" r:id="rId17"/>
    <p:sldId id="263" r:id="rId18"/>
    <p:sldId id="264" r:id="rId19"/>
    <p:sldId id="282" r:id="rId20"/>
    <p:sldId id="272" r:id="rId21"/>
    <p:sldId id="283" r:id="rId22"/>
    <p:sldId id="274" r:id="rId23"/>
    <p:sldId id="284" r:id="rId24"/>
    <p:sldId id="285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4570"/>
    <p:restoredTop sz="86378" autoAdjust="0"/>
  </p:normalViewPr>
  <p:slideViewPr>
    <p:cSldViewPr snapToObjects="1" showGuides="1">
      <p:cViewPr varScale="1">
        <p:scale>
          <a:sx n="115" d="100"/>
          <a:sy n="115" d="100"/>
        </p:scale>
        <p:origin x="2456" y="192"/>
      </p:cViewPr>
      <p:guideLst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66ED17-34CD-8949-9279-CE2B966D5060}" type="datetimeFigureOut">
              <a:rPr lang="en-US" smtClean="0"/>
              <a:pPr/>
              <a:t>10/4/19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16A97-5958-1640-8A47-9296F20EF83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544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16A97-5958-1640-8A47-9296F20EF83A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AC02D-C5F7-C84B-80C3-602A77880881}" type="datetimeFigureOut">
              <a:rPr lang="en-US" smtClean="0"/>
              <a:pPr/>
              <a:t>10/4/19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422E-6D94-B94A-B737-41EFB134F48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AC02D-C5F7-C84B-80C3-602A77880881}" type="datetimeFigureOut">
              <a:rPr lang="en-US" smtClean="0"/>
              <a:pPr/>
              <a:t>10/4/19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422E-6D94-B94A-B737-41EFB134F48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AC02D-C5F7-C84B-80C3-602A77880881}" type="datetimeFigureOut">
              <a:rPr lang="en-US" smtClean="0"/>
              <a:pPr/>
              <a:t>10/4/19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422E-6D94-B94A-B737-41EFB134F48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AC02D-C5F7-C84B-80C3-602A77880881}" type="datetimeFigureOut">
              <a:rPr lang="en-US" smtClean="0"/>
              <a:pPr/>
              <a:t>10/4/19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422E-6D94-B94A-B737-41EFB134F48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AC02D-C5F7-C84B-80C3-602A77880881}" type="datetimeFigureOut">
              <a:rPr lang="en-US" smtClean="0"/>
              <a:pPr/>
              <a:t>10/4/19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422E-6D94-B94A-B737-41EFB134F48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AC02D-C5F7-C84B-80C3-602A77880881}" type="datetimeFigureOut">
              <a:rPr lang="en-US" smtClean="0"/>
              <a:pPr/>
              <a:t>10/4/19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422E-6D94-B94A-B737-41EFB134F48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AC02D-C5F7-C84B-80C3-602A77880881}" type="datetimeFigureOut">
              <a:rPr lang="en-US" smtClean="0"/>
              <a:pPr/>
              <a:t>10/4/19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422E-6D94-B94A-B737-41EFB134F48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AC02D-C5F7-C84B-80C3-602A77880881}" type="datetimeFigureOut">
              <a:rPr lang="en-US" smtClean="0"/>
              <a:pPr/>
              <a:t>10/4/19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422E-6D94-B94A-B737-41EFB134F48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AC02D-C5F7-C84B-80C3-602A77880881}" type="datetimeFigureOut">
              <a:rPr lang="en-US" smtClean="0"/>
              <a:pPr/>
              <a:t>10/4/19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422E-6D94-B94A-B737-41EFB134F48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AC02D-C5F7-C84B-80C3-602A77880881}" type="datetimeFigureOut">
              <a:rPr lang="en-US" smtClean="0"/>
              <a:pPr/>
              <a:t>10/4/19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422E-6D94-B94A-B737-41EFB134F48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AC02D-C5F7-C84B-80C3-602A77880881}" type="datetimeFigureOut">
              <a:rPr lang="en-US" smtClean="0"/>
              <a:pPr/>
              <a:t>10/4/19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422E-6D94-B94A-B737-41EFB134F48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AC02D-C5F7-C84B-80C3-602A77880881}" type="datetimeFigureOut">
              <a:rPr lang="en-US" smtClean="0"/>
              <a:pPr/>
              <a:t>10/4/19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B422E-6D94-B94A-B737-41EFB134F48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navicell.curie.fr/doc/ws/data_viz_tuto_data_files.zip" TargetMode="External"/><Relationship Id="rId2" Type="http://schemas.openxmlformats.org/officeDocument/2006/relationships/hyperlink" Target="https://navicell.curie.fr/navicell/maps/cellcycle/master/index.html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5820" y="1700808"/>
            <a:ext cx="7772400" cy="1470025"/>
          </a:xfrm>
        </p:spPr>
        <p:txBody>
          <a:bodyPr>
            <a:normAutofit/>
          </a:bodyPr>
          <a:lstStyle/>
          <a:p>
            <a:br>
              <a:rPr lang="en-GB" sz="2800" b="1" dirty="0">
                <a:latin typeface="+mn-lt"/>
              </a:rPr>
            </a:br>
            <a:r>
              <a:rPr lang="en-GB" sz="2800" b="1" dirty="0">
                <a:latin typeface="+mn-lt"/>
              </a:rPr>
              <a:t>ACSN network navigation and data visualization</a:t>
            </a:r>
          </a:p>
        </p:txBody>
      </p:sp>
    </p:spTree>
    <p:extLst>
      <p:ext uri="{BB962C8B-B14F-4D97-AF65-F5344CB8AC3E}">
        <p14:creationId xmlns:p14="http://schemas.microsoft.com/office/powerpoint/2010/main" val="20205837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b="1" dirty="0"/>
              <a:t>Check your data</a:t>
            </a:r>
            <a:br>
              <a:rPr lang="en-GB" sz="2800" b="1" dirty="0"/>
            </a:br>
            <a:br>
              <a:rPr lang="en-GB" sz="2800" b="1" dirty="0"/>
            </a:br>
            <a:endParaRPr lang="en-GB" sz="2800" b="1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381000" y="990600"/>
            <a:ext cx="8762999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GB" sz="1600" b="1" u="sng" dirty="0"/>
              <a:t>In the Data visualization menu click ‘My Data’:</a:t>
            </a:r>
          </a:p>
          <a:p>
            <a:pPr lvl="0">
              <a:spcBef>
                <a:spcPct val="20000"/>
              </a:spcBef>
            </a:pPr>
            <a:r>
              <a:rPr lang="en-GB" sz="1600" dirty="0"/>
              <a:t>Check available types of data, samples, gene list, group created according to the sample annotation table, etc.</a:t>
            </a:r>
            <a:endParaRPr kumimoji="0" lang="en-GB" sz="1600" i="0" u="none" strike="noStrike" kern="120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609600" y="2286000"/>
            <a:ext cx="7607300" cy="39261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765300" y="6959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28600"/>
            <a:ext cx="8714928" cy="1143000"/>
          </a:xfrm>
        </p:spPr>
        <p:txBody>
          <a:bodyPr>
            <a:noAutofit/>
          </a:bodyPr>
          <a:lstStyle/>
          <a:p>
            <a:r>
              <a:rPr lang="en-GB" sz="2800" b="1" dirty="0"/>
              <a:t>Visualize copy number data using heat map </a:t>
            </a:r>
            <a:br>
              <a:rPr lang="en-GB" sz="2800" b="1" dirty="0"/>
            </a:br>
            <a:br>
              <a:rPr lang="en-GB" sz="2800" b="1" dirty="0"/>
            </a:br>
            <a:endParaRPr lang="en-GB" sz="2800" b="1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228599" y="609600"/>
            <a:ext cx="8913813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GB" sz="1600" b="1" u="sng" dirty="0"/>
              <a:t>In the Data visualization menu click ‘Drawing Configuration’:</a:t>
            </a:r>
          </a:p>
          <a:p>
            <a:pPr lvl="0">
              <a:spcBef>
                <a:spcPct val="20000"/>
              </a:spcBef>
            </a:pPr>
            <a:r>
              <a:rPr lang="en-GB" sz="1600" b="1" dirty="0">
                <a:solidFill>
                  <a:srgbClr val="0000FF"/>
                </a:solidFill>
              </a:rPr>
              <a:t>Step1</a:t>
            </a:r>
            <a:r>
              <a:rPr lang="en-GB" sz="1600" b="1" dirty="0"/>
              <a:t> Chart Type:</a:t>
            </a:r>
            <a:r>
              <a:rPr lang="en-GB" sz="1600" dirty="0"/>
              <a:t> </a:t>
            </a:r>
            <a:r>
              <a:rPr lang="en-GB" sz="1600" dirty="0" err="1"/>
              <a:t>Heatmap</a:t>
            </a:r>
            <a:r>
              <a:rPr lang="en-GB" sz="1600" dirty="0"/>
              <a:t>/ Apply/ click ‘configuration’</a:t>
            </a:r>
          </a:p>
          <a:p>
            <a:pPr lvl="0">
              <a:spcBef>
                <a:spcPct val="20000"/>
              </a:spcBef>
            </a:pPr>
            <a:r>
              <a:rPr lang="en-GB" sz="1600" b="1" dirty="0">
                <a:solidFill>
                  <a:srgbClr val="0000FF"/>
                </a:solidFill>
              </a:rPr>
              <a:t>Step 2 </a:t>
            </a:r>
            <a:r>
              <a:rPr lang="en-GB" sz="1600" b="1" dirty="0" err="1"/>
              <a:t>Heatmap</a:t>
            </a:r>
            <a:r>
              <a:rPr lang="en-GB" sz="1600" b="1" dirty="0"/>
              <a:t> Configuration Editor: </a:t>
            </a:r>
            <a:r>
              <a:rPr lang="en-GB" sz="1600" dirty="0"/>
              <a:t>Select a sample or group (e.g. TCGA_041332, TCGA_24_1560)/ Select a data table (e.g. ‘</a:t>
            </a:r>
            <a:r>
              <a:rPr lang="en-GB" sz="1600" dirty="0" err="1"/>
              <a:t>copynumber</a:t>
            </a:r>
            <a:r>
              <a:rPr lang="en-GB" sz="1600" dirty="0"/>
              <a:t>’)/ Size (e.g. Medium)/ click ‘</a:t>
            </a:r>
            <a:r>
              <a:rPr lang="en-GB" sz="1600" dirty="0" err="1"/>
              <a:t>config</a:t>
            </a:r>
            <a:r>
              <a:rPr lang="en-GB" sz="1600" dirty="0"/>
              <a:t>’</a:t>
            </a:r>
          </a:p>
          <a:p>
            <a:pPr lvl="0">
              <a:spcBef>
                <a:spcPct val="20000"/>
              </a:spcBef>
            </a:pPr>
            <a:r>
              <a:rPr lang="en-GB" sz="1600" b="1" dirty="0">
                <a:solidFill>
                  <a:srgbClr val="0000FF"/>
                </a:solidFill>
              </a:rPr>
              <a:t>Step 3 </a:t>
            </a:r>
            <a:r>
              <a:rPr lang="en-GB" sz="1600" b="1" dirty="0" err="1"/>
              <a:t>copynumber</a:t>
            </a:r>
            <a:r>
              <a:rPr lang="en-GB" sz="1600" b="1" dirty="0"/>
              <a:t> </a:t>
            </a:r>
            <a:r>
              <a:rPr lang="en-GB" sz="1600" b="1" dirty="0" err="1"/>
              <a:t>Datatable</a:t>
            </a:r>
            <a:r>
              <a:rPr lang="en-GB" sz="1600" b="1" dirty="0"/>
              <a:t> </a:t>
            </a:r>
            <a:r>
              <a:rPr lang="en-GB" sz="1600" b="1" dirty="0" err="1"/>
              <a:t>Color</a:t>
            </a:r>
            <a:r>
              <a:rPr lang="en-GB" sz="1600" b="1" dirty="0"/>
              <a:t> Configuration: </a:t>
            </a:r>
            <a:r>
              <a:rPr lang="en-GB" sz="1600" dirty="0"/>
              <a:t>Samples/assign </a:t>
            </a:r>
            <a:r>
              <a:rPr lang="en-GB" sz="1600" dirty="0" err="1"/>
              <a:t>color</a:t>
            </a:r>
            <a:r>
              <a:rPr lang="en-GB" sz="1600" dirty="0"/>
              <a:t> to value/ Apply</a:t>
            </a:r>
          </a:p>
          <a:p>
            <a:pPr lvl="0">
              <a:spcBef>
                <a:spcPct val="20000"/>
              </a:spcBef>
            </a:pPr>
            <a:endParaRPr lang="en-GB" sz="1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533400" y="2286000"/>
            <a:ext cx="8229600" cy="42638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0046" y="2433935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29000" y="2743200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43600" y="3048000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3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b="1" dirty="0"/>
              <a:t>Copy number variations, using heat maps</a:t>
            </a:r>
            <a:br>
              <a:rPr lang="en-GB" sz="2800" b="1" dirty="0"/>
            </a:br>
            <a:br>
              <a:rPr lang="en-GB" sz="2800" b="1" dirty="0"/>
            </a:br>
            <a:endParaRPr lang="en-GB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81000"/>
            <a:ext cx="31684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Samples:</a:t>
            </a:r>
            <a:br>
              <a:rPr lang="en-GB" sz="1400" dirty="0"/>
            </a:br>
            <a:r>
              <a:rPr lang="en-GB" sz="1400" dirty="0"/>
              <a:t>TCGA_24_1560 </a:t>
            </a:r>
            <a:r>
              <a:rPr lang="en-GB" sz="1400" dirty="0" err="1"/>
              <a:t>tetraploid</a:t>
            </a:r>
            <a:r>
              <a:rPr lang="en-GB" sz="1400" dirty="0"/>
              <a:t>, proliferative</a:t>
            </a:r>
            <a:br>
              <a:rPr lang="en-GB" sz="1400" dirty="0"/>
            </a:br>
            <a:r>
              <a:rPr lang="en-GB" sz="1400" dirty="0"/>
              <a:t>TCGA_04_1332 </a:t>
            </a:r>
            <a:r>
              <a:rPr lang="en-GB" sz="1400" dirty="0" err="1"/>
              <a:t>tetraploid</a:t>
            </a:r>
            <a:r>
              <a:rPr lang="en-GB" sz="1400" dirty="0"/>
              <a:t>, </a:t>
            </a:r>
            <a:r>
              <a:rPr lang="en-GB" sz="1400" dirty="0" err="1"/>
              <a:t>mesenchymal</a:t>
            </a:r>
            <a:endParaRPr lang="en-GB" sz="1400" dirty="0"/>
          </a:p>
          <a:p>
            <a:endParaRPr lang="en-GB" sz="14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lum bright="-6000" contrast="15000"/>
          </a:blip>
          <a:stretch>
            <a:fillRect/>
          </a:stretch>
        </p:blipFill>
        <p:spPr>
          <a:xfrm>
            <a:off x="520897" y="1200329"/>
            <a:ext cx="4051103" cy="4057471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lum bright="-6000" contrast="15000"/>
          </a:blip>
          <a:stretch>
            <a:fillRect/>
          </a:stretch>
        </p:blipFill>
        <p:spPr>
          <a:xfrm>
            <a:off x="5105399" y="952613"/>
            <a:ext cx="3048000" cy="30629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35270" y="5276671"/>
            <a:ext cx="3383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Zoom in on </a:t>
            </a:r>
            <a:r>
              <a:rPr lang="en-GB" b="1" dirty="0" err="1"/>
              <a:t>Cyclin</a:t>
            </a:r>
            <a:r>
              <a:rPr lang="en-GB" b="1" dirty="0"/>
              <a:t> E*:</a:t>
            </a:r>
          </a:p>
          <a:p>
            <a:r>
              <a:rPr lang="en-GB" dirty="0"/>
              <a:t>Clicking on the heat map opens the heat map configuration editor where values can be viewed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lum bright="-6000" contrast="15000"/>
          </a:blip>
          <a:stretch>
            <a:fillRect/>
          </a:stretch>
        </p:blipFill>
        <p:spPr>
          <a:xfrm>
            <a:off x="5105400" y="4277223"/>
            <a:ext cx="3048000" cy="242837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b="1" dirty="0"/>
              <a:t>Visualize copy number data using bar plot </a:t>
            </a:r>
            <a:br>
              <a:rPr lang="en-GB" sz="2800" b="1" dirty="0"/>
            </a:br>
            <a:br>
              <a:rPr lang="en-GB" sz="2800" b="1" dirty="0"/>
            </a:br>
            <a:endParaRPr lang="en-GB" sz="2800" b="1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228599" y="609600"/>
            <a:ext cx="8913813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fr-FR" sz="1600" b="1" u="sng" dirty="0"/>
              <a:t>In the Data </a:t>
            </a:r>
            <a:r>
              <a:rPr lang="fr-FR" sz="1600" b="1" u="sng" dirty="0" err="1"/>
              <a:t>visualization</a:t>
            </a:r>
            <a:r>
              <a:rPr lang="fr-FR" sz="1600" b="1" u="sng" dirty="0"/>
              <a:t> menu click ‘</a:t>
            </a:r>
            <a:r>
              <a:rPr lang="fr-FR" sz="1600" b="1" u="sng" dirty="0" err="1"/>
              <a:t>Drawing</a:t>
            </a:r>
            <a:r>
              <a:rPr lang="fr-FR" sz="1600" b="1" u="sng" dirty="0"/>
              <a:t> Configuration’:</a:t>
            </a:r>
          </a:p>
          <a:p>
            <a:pPr lvl="0">
              <a:spcBef>
                <a:spcPct val="20000"/>
              </a:spcBef>
            </a:pPr>
            <a:r>
              <a:rPr lang="fr-FR" sz="1600" b="1" dirty="0">
                <a:solidFill>
                  <a:srgbClr val="0000FF"/>
                </a:solidFill>
              </a:rPr>
              <a:t>Step1</a:t>
            </a:r>
            <a:r>
              <a:rPr lang="fr-FR" sz="1600" b="1" dirty="0"/>
              <a:t>Chart Type:</a:t>
            </a:r>
            <a:r>
              <a:rPr lang="fr-FR" sz="1600" dirty="0"/>
              <a:t> </a:t>
            </a:r>
            <a:r>
              <a:rPr lang="fr-FR" sz="1600" dirty="0" err="1"/>
              <a:t>Barplot</a:t>
            </a:r>
            <a:r>
              <a:rPr lang="fr-FR" sz="1600" dirty="0"/>
              <a:t>/ </a:t>
            </a:r>
            <a:r>
              <a:rPr lang="en-US" sz="1600" dirty="0"/>
              <a:t>Apply/ click  ‘configuration’</a:t>
            </a:r>
          </a:p>
          <a:p>
            <a:pPr lvl="0">
              <a:spcBef>
                <a:spcPct val="20000"/>
              </a:spcBef>
            </a:pPr>
            <a:r>
              <a:rPr lang="en-US" sz="1600" b="1" dirty="0">
                <a:solidFill>
                  <a:srgbClr val="0000FF"/>
                </a:solidFill>
              </a:rPr>
              <a:t>Step 2 </a:t>
            </a:r>
            <a:r>
              <a:rPr lang="en-US" sz="1600" b="1" dirty="0" err="1"/>
              <a:t>Barplot</a:t>
            </a:r>
            <a:r>
              <a:rPr lang="en-US" sz="1600" b="1" dirty="0"/>
              <a:t> Configuration Editor: </a:t>
            </a:r>
            <a:r>
              <a:rPr lang="en-US" sz="1600" dirty="0"/>
              <a:t>Select a sample or group (e.g. TCGA_041332, TCGA_24_1560)/ Select a data table (e.g. ‘</a:t>
            </a:r>
            <a:r>
              <a:rPr lang="en-US" sz="1600" dirty="0" err="1"/>
              <a:t>copynumber</a:t>
            </a:r>
            <a:r>
              <a:rPr lang="en-US" sz="1600" dirty="0"/>
              <a:t>’)/ Size (e.g. Medium)/ click ‘</a:t>
            </a:r>
            <a:r>
              <a:rPr lang="en-US" sz="1600" dirty="0" err="1"/>
              <a:t>config</a:t>
            </a:r>
            <a:r>
              <a:rPr lang="en-US" sz="1600" dirty="0"/>
              <a:t>’</a:t>
            </a:r>
          </a:p>
          <a:p>
            <a:pPr lvl="0">
              <a:spcBef>
                <a:spcPct val="20000"/>
              </a:spcBef>
            </a:pPr>
            <a:r>
              <a:rPr lang="en-US" sz="1600" b="1" dirty="0">
                <a:solidFill>
                  <a:srgbClr val="0000FF"/>
                </a:solidFill>
              </a:rPr>
              <a:t>Step 3 </a:t>
            </a:r>
            <a:r>
              <a:rPr lang="en-US" sz="1600" b="1" dirty="0" err="1"/>
              <a:t>copynumber</a:t>
            </a:r>
            <a:r>
              <a:rPr lang="en-US" sz="1600" b="1" dirty="0"/>
              <a:t> </a:t>
            </a:r>
            <a:r>
              <a:rPr lang="en-US" sz="1600" b="1" dirty="0" err="1"/>
              <a:t>Datatable</a:t>
            </a:r>
            <a:r>
              <a:rPr lang="en-US" sz="1600" b="1" dirty="0"/>
              <a:t> Color Configuration: </a:t>
            </a:r>
            <a:r>
              <a:rPr lang="en-GB" sz="1600" dirty="0"/>
              <a:t>Samples/assign </a:t>
            </a:r>
            <a:r>
              <a:rPr lang="en-GB" sz="1600" dirty="0" err="1"/>
              <a:t>color</a:t>
            </a:r>
            <a:r>
              <a:rPr lang="en-GB" sz="1600" dirty="0"/>
              <a:t> to value/ Apply</a:t>
            </a:r>
          </a:p>
          <a:p>
            <a:pPr lvl="0">
              <a:spcBef>
                <a:spcPct val="20000"/>
              </a:spcBef>
            </a:pPr>
            <a:endParaRPr lang="fr-FR" sz="16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609600" y="2433360"/>
            <a:ext cx="8001000" cy="41026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0046" y="2586335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52800" y="2819400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67400" y="3195935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b="1" dirty="0"/>
              <a:t>Copy number variations-bar plot</a:t>
            </a:r>
            <a:br>
              <a:rPr lang="en-GB" sz="2800" b="1" dirty="0"/>
            </a:br>
            <a:br>
              <a:rPr lang="en-GB" sz="2800" b="1" dirty="0"/>
            </a:br>
            <a:endParaRPr lang="en-GB" sz="28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 bright="-11000" contrast="20000"/>
          </a:blip>
          <a:stretch>
            <a:fillRect/>
          </a:stretch>
        </p:blipFill>
        <p:spPr>
          <a:xfrm>
            <a:off x="609601" y="1194242"/>
            <a:ext cx="3886199" cy="3874074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0" y="381000"/>
            <a:ext cx="31684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Samples:</a:t>
            </a:r>
            <a:br>
              <a:rPr lang="en-GB" sz="1400" dirty="0"/>
            </a:br>
            <a:r>
              <a:rPr lang="en-GB" sz="1400" dirty="0"/>
              <a:t>TCGA_24_1560 </a:t>
            </a:r>
            <a:r>
              <a:rPr lang="en-GB" sz="1400" dirty="0" err="1"/>
              <a:t>tetraploid</a:t>
            </a:r>
            <a:r>
              <a:rPr lang="en-GB" sz="1400" dirty="0"/>
              <a:t>, </a:t>
            </a:r>
            <a:r>
              <a:rPr lang="en-GB" sz="1400" dirty="0" err="1"/>
              <a:t>prolifirative</a:t>
            </a:r>
            <a:br>
              <a:rPr lang="en-GB" sz="1400" dirty="0"/>
            </a:br>
            <a:r>
              <a:rPr lang="en-GB" sz="1400" dirty="0"/>
              <a:t>TCGA_04_1332 </a:t>
            </a:r>
            <a:r>
              <a:rPr lang="en-GB" sz="1400" dirty="0" err="1"/>
              <a:t>tetraploid</a:t>
            </a:r>
            <a:r>
              <a:rPr lang="en-GB" sz="1400" dirty="0"/>
              <a:t>, </a:t>
            </a:r>
            <a:r>
              <a:rPr lang="en-GB" sz="1400" dirty="0" err="1"/>
              <a:t>mesenchymal</a:t>
            </a:r>
            <a:endParaRPr lang="en-GB" sz="1400" dirty="0"/>
          </a:p>
          <a:p>
            <a:endParaRPr lang="en-GB" sz="1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lum bright="-4000" contrast="17000"/>
          </a:blip>
          <a:stretch>
            <a:fillRect/>
          </a:stretch>
        </p:blipFill>
        <p:spPr>
          <a:xfrm>
            <a:off x="5115402" y="4114799"/>
            <a:ext cx="2961798" cy="26670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lum bright="-4000" contrast="20000"/>
          </a:blip>
          <a:stretch>
            <a:fillRect/>
          </a:stretch>
        </p:blipFill>
        <p:spPr>
          <a:xfrm>
            <a:off x="5133830" y="928113"/>
            <a:ext cx="2943370" cy="295808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435270" y="5276671"/>
            <a:ext cx="3383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Zoom in on </a:t>
            </a:r>
            <a:r>
              <a:rPr lang="en-GB" b="1" dirty="0" err="1"/>
              <a:t>Cyclin</a:t>
            </a:r>
            <a:r>
              <a:rPr lang="en-GB" b="1" dirty="0"/>
              <a:t> E*:</a:t>
            </a:r>
          </a:p>
          <a:p>
            <a:r>
              <a:rPr lang="en-GB" dirty="0"/>
              <a:t>Clicking on the heat map opens the bar plot configuration editor where values can be viewed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90800"/>
            <a:ext cx="7738533" cy="3962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b="1" dirty="0"/>
              <a:t>Visualize mutations data using glyph </a:t>
            </a:r>
            <a:br>
              <a:rPr lang="en-GB" sz="2800" b="1" dirty="0"/>
            </a:br>
            <a:br>
              <a:rPr lang="en-GB" sz="2800" b="1" dirty="0"/>
            </a:br>
            <a:endParaRPr lang="en-GB" sz="2800" b="1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304800" y="533400"/>
            <a:ext cx="8913813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fr-FR" sz="1600" b="1" u="sng" dirty="0"/>
              <a:t>In the Data </a:t>
            </a:r>
            <a:r>
              <a:rPr lang="fr-FR" sz="1600" b="1" u="sng" dirty="0" err="1"/>
              <a:t>visualization</a:t>
            </a:r>
            <a:r>
              <a:rPr lang="fr-FR" sz="1600" b="1" u="sng" dirty="0"/>
              <a:t> menu click ‘</a:t>
            </a:r>
            <a:r>
              <a:rPr lang="fr-FR" sz="1600" b="1" u="sng" dirty="0" err="1"/>
              <a:t>Drawing</a:t>
            </a:r>
            <a:r>
              <a:rPr lang="fr-FR" sz="1600" b="1" u="sng" dirty="0"/>
              <a:t> Configuration’:</a:t>
            </a:r>
          </a:p>
          <a:p>
            <a:pPr lvl="0">
              <a:spcBef>
                <a:spcPct val="20000"/>
              </a:spcBef>
            </a:pPr>
            <a:r>
              <a:rPr lang="fr-FR" sz="1600" b="1" dirty="0">
                <a:solidFill>
                  <a:srgbClr val="0000FF"/>
                </a:solidFill>
              </a:rPr>
              <a:t>Step1</a:t>
            </a:r>
            <a:r>
              <a:rPr lang="fr-FR" sz="1600" b="1" dirty="0"/>
              <a:t> </a:t>
            </a:r>
            <a:r>
              <a:rPr lang="fr-FR" sz="1600" b="1" dirty="0" err="1"/>
              <a:t>Glyphs</a:t>
            </a:r>
            <a:r>
              <a:rPr lang="fr-FR" sz="1600" b="1" dirty="0"/>
              <a:t>:</a:t>
            </a:r>
            <a:r>
              <a:rPr lang="fr-FR" sz="1600" dirty="0"/>
              <a:t> </a:t>
            </a:r>
            <a:r>
              <a:rPr lang="fr-FR" sz="1600" dirty="0" err="1"/>
              <a:t>Glyph</a:t>
            </a:r>
            <a:r>
              <a:rPr lang="fr-FR" sz="1600" dirty="0"/>
              <a:t> 1/ </a:t>
            </a:r>
            <a:r>
              <a:rPr lang="en-US" sz="1600" dirty="0"/>
              <a:t>Apply/ click ‘configuration’</a:t>
            </a:r>
          </a:p>
          <a:p>
            <a:pPr lvl="0">
              <a:spcBef>
                <a:spcPct val="20000"/>
              </a:spcBef>
            </a:pPr>
            <a:r>
              <a:rPr lang="en-US" sz="1600" b="1" dirty="0">
                <a:solidFill>
                  <a:srgbClr val="0000FF"/>
                </a:solidFill>
              </a:rPr>
              <a:t>Step 2 </a:t>
            </a:r>
            <a:r>
              <a:rPr lang="en-US" sz="1600" b="1" dirty="0"/>
              <a:t>Glyph 1 Configuration Editor: </a:t>
            </a:r>
            <a:r>
              <a:rPr lang="en-US" sz="1600" dirty="0"/>
              <a:t>Sample or group (e.g. TCGA_25_1624)/ in ‘Shape, ‘Color’ and  ‘Size’, chose ‘mutations’, click ‘</a:t>
            </a:r>
            <a:r>
              <a:rPr lang="en-US" sz="1600" dirty="0" err="1"/>
              <a:t>config</a:t>
            </a:r>
            <a:r>
              <a:rPr lang="en-US" sz="1600" dirty="0"/>
              <a:t>’ on each one of the configurations</a:t>
            </a:r>
          </a:p>
          <a:p>
            <a:pPr lvl="0">
              <a:spcBef>
                <a:spcPct val="20000"/>
              </a:spcBef>
            </a:pPr>
            <a:r>
              <a:rPr lang="en-US" sz="1600" b="1" dirty="0">
                <a:solidFill>
                  <a:srgbClr val="0000FF"/>
                </a:solidFill>
              </a:rPr>
              <a:t>Step 3 </a:t>
            </a:r>
            <a:r>
              <a:rPr lang="en-US" sz="1600" b="1" dirty="0"/>
              <a:t>mutations </a:t>
            </a:r>
            <a:r>
              <a:rPr lang="en-US" sz="1600" b="1" dirty="0" err="1"/>
              <a:t>Datatable</a:t>
            </a:r>
            <a:r>
              <a:rPr lang="en-US" sz="1600" b="1" dirty="0"/>
              <a:t> Shape Configuration</a:t>
            </a:r>
            <a:r>
              <a:rPr lang="en-US" sz="1600" dirty="0"/>
              <a:t>: Samples/assign shape of glyphs to value/ Apply</a:t>
            </a:r>
          </a:p>
          <a:p>
            <a:pPr lvl="0">
              <a:spcBef>
                <a:spcPct val="20000"/>
              </a:spcBef>
            </a:pPr>
            <a:r>
              <a:rPr lang="en-US" sz="1600" b="1" dirty="0">
                <a:solidFill>
                  <a:srgbClr val="0000FF"/>
                </a:solidFill>
              </a:rPr>
              <a:t>Step 4 </a:t>
            </a:r>
            <a:r>
              <a:rPr lang="en-US" sz="1600" b="1" dirty="0"/>
              <a:t>mutations </a:t>
            </a:r>
            <a:r>
              <a:rPr lang="en-US" sz="1600" b="1" dirty="0" err="1"/>
              <a:t>Datatable</a:t>
            </a:r>
            <a:r>
              <a:rPr lang="en-US" sz="1600" b="1" dirty="0"/>
              <a:t> Color Configuration: </a:t>
            </a:r>
            <a:r>
              <a:rPr lang="en-US" sz="1600" dirty="0"/>
              <a:t> : Samples/assign color to value/ Apply</a:t>
            </a:r>
          </a:p>
          <a:p>
            <a:pPr lvl="0">
              <a:spcBef>
                <a:spcPct val="20000"/>
              </a:spcBef>
            </a:pPr>
            <a:r>
              <a:rPr lang="en-US" sz="1600" b="1" dirty="0">
                <a:solidFill>
                  <a:srgbClr val="0000FF"/>
                </a:solidFill>
              </a:rPr>
              <a:t>Step 5 </a:t>
            </a:r>
            <a:r>
              <a:rPr lang="en-US" sz="1600" b="1" dirty="0"/>
              <a:t>mutations Size Shape Configuration: </a:t>
            </a:r>
            <a:r>
              <a:rPr lang="en-US" sz="1600" dirty="0"/>
              <a:t>: Samples/chose value for glyphs size/ Apply</a:t>
            </a:r>
          </a:p>
          <a:p>
            <a:pPr lvl="0">
              <a:spcBef>
                <a:spcPct val="20000"/>
              </a:spcBef>
            </a:pPr>
            <a:endParaRPr lang="fr-FR" sz="1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78646" y="2738735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95600" y="2967335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43400" y="3200400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26846" y="3500735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98446" y="3731567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b="1" dirty="0"/>
              <a:t>Mutations-glyph</a:t>
            </a:r>
            <a:br>
              <a:rPr lang="en-GB" sz="2800" b="1" dirty="0"/>
            </a:br>
            <a:br>
              <a:rPr lang="en-GB" sz="2800" b="1" dirty="0"/>
            </a:br>
            <a:endParaRPr lang="en-GB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105400" y="7620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Zoom in on mutated genes:</a:t>
            </a:r>
          </a:p>
          <a:p>
            <a:r>
              <a:rPr lang="en-GB" dirty="0"/>
              <a:t>p53, p130*, RBM25</a:t>
            </a:r>
            <a:endParaRPr lang="en-GB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12954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Distribution of mutated gene on the map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024" y="404336"/>
            <a:ext cx="35189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Sample:</a:t>
            </a:r>
            <a:br>
              <a:rPr lang="en-GB" sz="1400" dirty="0"/>
            </a:br>
            <a:r>
              <a:rPr lang="en-GB" sz="1400" dirty="0"/>
              <a:t>TCGA_25_1634 </a:t>
            </a:r>
            <a:r>
              <a:rPr lang="en-GB" sz="1400" dirty="0" err="1"/>
              <a:t>tetraploid</a:t>
            </a:r>
            <a:r>
              <a:rPr lang="en-GB" sz="1400" dirty="0"/>
              <a:t>, mildly proliferative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lum bright="-4000" contrast="13000"/>
          </a:blip>
          <a:stretch>
            <a:fillRect/>
          </a:stretch>
        </p:blipFill>
        <p:spPr>
          <a:xfrm>
            <a:off x="303358" y="1700376"/>
            <a:ext cx="4526502" cy="4548024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0475" y="4495800"/>
            <a:ext cx="3616325" cy="177838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0475" y="1371600"/>
            <a:ext cx="1177925" cy="119772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0475" y="2667000"/>
            <a:ext cx="3559175" cy="161698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362200"/>
            <a:ext cx="7847013" cy="3991741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228600" y="685800"/>
            <a:ext cx="8913813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fr-FR" sz="1600" b="1" u="sng" dirty="0"/>
              <a:t>In the Data </a:t>
            </a:r>
            <a:r>
              <a:rPr lang="fr-FR" sz="1600" b="1" u="sng" dirty="0" err="1"/>
              <a:t>visualization</a:t>
            </a:r>
            <a:r>
              <a:rPr lang="fr-FR" sz="1600" b="1" u="sng" dirty="0"/>
              <a:t> menu click ‘</a:t>
            </a:r>
            <a:r>
              <a:rPr lang="fr-FR" sz="1600" b="1" u="sng" dirty="0" err="1"/>
              <a:t>Drawing</a:t>
            </a:r>
            <a:r>
              <a:rPr lang="fr-FR" sz="1600" b="1" u="sng" dirty="0"/>
              <a:t> Configuration’:</a:t>
            </a:r>
          </a:p>
          <a:p>
            <a:pPr lvl="0">
              <a:spcBef>
                <a:spcPct val="20000"/>
              </a:spcBef>
            </a:pPr>
            <a:r>
              <a:rPr lang="fr-FR" sz="1600" b="1" dirty="0">
                <a:solidFill>
                  <a:srgbClr val="0000FF"/>
                </a:solidFill>
              </a:rPr>
              <a:t>Step1</a:t>
            </a:r>
            <a:r>
              <a:rPr lang="fr-FR" sz="1600" b="1" dirty="0"/>
              <a:t> </a:t>
            </a:r>
            <a:r>
              <a:rPr lang="fr-FR" sz="1600" b="1" dirty="0" err="1"/>
              <a:t>Map</a:t>
            </a:r>
            <a:r>
              <a:rPr lang="fr-FR" sz="1600" b="1" dirty="0"/>
              <a:t> </a:t>
            </a:r>
            <a:r>
              <a:rPr lang="fr-FR" sz="1600" b="1" dirty="0" err="1"/>
              <a:t>staining</a:t>
            </a:r>
            <a:r>
              <a:rPr lang="fr-FR" sz="1600" b="1" dirty="0"/>
              <a:t>:</a:t>
            </a:r>
            <a:r>
              <a:rPr lang="fr-FR" sz="1600" dirty="0"/>
              <a:t> </a:t>
            </a:r>
            <a:r>
              <a:rPr lang="en-US" sz="1600" dirty="0"/>
              <a:t>Apply/ click on ‘configuration’</a:t>
            </a:r>
          </a:p>
          <a:p>
            <a:pPr lvl="0">
              <a:spcBef>
                <a:spcPct val="20000"/>
              </a:spcBef>
            </a:pPr>
            <a:r>
              <a:rPr lang="en-US" sz="1600" b="1" dirty="0">
                <a:solidFill>
                  <a:srgbClr val="0000FF"/>
                </a:solidFill>
              </a:rPr>
              <a:t>Step 2</a:t>
            </a:r>
            <a:r>
              <a:rPr lang="en-US" sz="1600" b="1" dirty="0"/>
              <a:t> Map staining Configuration Editor: </a:t>
            </a:r>
            <a:r>
              <a:rPr lang="en-US" sz="1600" dirty="0"/>
              <a:t>Sample or group (e.g. TCGA_24_1560)/ in ‘Color’ chose ‘expression’/ click ‘</a:t>
            </a:r>
            <a:r>
              <a:rPr lang="en-US" sz="1600" dirty="0" err="1"/>
              <a:t>config</a:t>
            </a:r>
            <a:r>
              <a:rPr lang="en-US" sz="1600" dirty="0"/>
              <a:t>’</a:t>
            </a:r>
          </a:p>
          <a:p>
            <a:pPr lvl="0">
              <a:spcBef>
                <a:spcPct val="20000"/>
              </a:spcBef>
            </a:pPr>
            <a:r>
              <a:rPr lang="en-US" sz="1600" b="1" dirty="0">
                <a:solidFill>
                  <a:srgbClr val="0000FF"/>
                </a:solidFill>
              </a:rPr>
              <a:t>Step 3 </a:t>
            </a:r>
            <a:r>
              <a:rPr lang="en-US" sz="1600" b="1" dirty="0"/>
              <a:t>expression </a:t>
            </a:r>
            <a:r>
              <a:rPr lang="en-US" sz="1600" b="1" dirty="0" err="1"/>
              <a:t>Datatable</a:t>
            </a:r>
            <a:r>
              <a:rPr lang="en-US" sz="1600" b="1" dirty="0"/>
              <a:t> Color Configuration: </a:t>
            </a:r>
            <a:r>
              <a:rPr lang="en-US" sz="1600" dirty="0"/>
              <a:t> Samples/assign color to value/ Apply</a:t>
            </a:r>
          </a:p>
          <a:p>
            <a:pPr lvl="0">
              <a:spcBef>
                <a:spcPct val="20000"/>
              </a:spcBef>
            </a:pPr>
            <a:endParaRPr lang="fr-FR" sz="1600" b="1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09013" cy="1143000"/>
          </a:xfrm>
        </p:spPr>
        <p:txBody>
          <a:bodyPr>
            <a:noAutofit/>
          </a:bodyPr>
          <a:lstStyle/>
          <a:p>
            <a:r>
              <a:rPr lang="en-GB" sz="2800" b="1" dirty="0"/>
              <a:t>Visualize expression data using map staining </a:t>
            </a:r>
            <a:br>
              <a:rPr lang="en-GB" sz="2800" b="1" dirty="0"/>
            </a:br>
            <a:br>
              <a:rPr lang="en-GB" sz="2800" b="1" dirty="0"/>
            </a:br>
            <a:endParaRPr lang="en-GB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166692" y="2505670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36046" y="2814935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41046" y="2967335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3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b="1" dirty="0"/>
              <a:t>Expression-map staining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lum bright="-4000" contrast="9000"/>
          </a:blip>
          <a:stretch>
            <a:fillRect/>
          </a:stretch>
        </p:blipFill>
        <p:spPr>
          <a:xfrm>
            <a:off x="8153602" y="1562100"/>
            <a:ext cx="456795" cy="8763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lum bright="-4000" contrast="9000"/>
          </a:blip>
          <a:stretch>
            <a:fillRect/>
          </a:stretch>
        </p:blipFill>
        <p:spPr>
          <a:xfrm>
            <a:off x="4343400" y="1499174"/>
            <a:ext cx="3491227" cy="3502223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lum bright="-4000" contrast="9000"/>
          </a:blip>
          <a:stretch>
            <a:fillRect/>
          </a:stretch>
        </p:blipFill>
        <p:spPr>
          <a:xfrm>
            <a:off x="457200" y="1524000"/>
            <a:ext cx="3485728" cy="3502222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pic>
      <p:sp>
        <p:nvSpPr>
          <p:cNvPr id="18" name="TextBox 17"/>
          <p:cNvSpPr txBox="1"/>
          <p:nvPr/>
        </p:nvSpPr>
        <p:spPr>
          <a:xfrm>
            <a:off x="617204" y="937736"/>
            <a:ext cx="3168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br>
              <a:rPr lang="en-GB" sz="1400" dirty="0"/>
            </a:br>
            <a:r>
              <a:rPr lang="en-GB" sz="1400" dirty="0"/>
              <a:t>TCGA_04_1332 </a:t>
            </a:r>
            <a:r>
              <a:rPr lang="en-GB" sz="1400" dirty="0" err="1"/>
              <a:t>tetraploid</a:t>
            </a:r>
            <a:r>
              <a:rPr lang="en-GB" sz="1400" dirty="0"/>
              <a:t>, </a:t>
            </a:r>
            <a:r>
              <a:rPr lang="en-GB" sz="1400" dirty="0" err="1"/>
              <a:t>mesenchymal</a:t>
            </a:r>
            <a:endParaRPr lang="en-GB" sz="1400" dirty="0"/>
          </a:p>
          <a:p>
            <a:endParaRPr lang="en-GB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4718031" y="914400"/>
            <a:ext cx="305724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br>
              <a:rPr lang="en-GB" sz="1400" dirty="0"/>
            </a:br>
            <a:r>
              <a:rPr lang="en-GB" sz="1400" dirty="0"/>
              <a:t>TCGA_24_1560 </a:t>
            </a:r>
            <a:r>
              <a:rPr lang="en-GB" sz="1400" dirty="0" err="1"/>
              <a:t>tetraploid</a:t>
            </a:r>
            <a:r>
              <a:rPr lang="en-GB" sz="1400" dirty="0"/>
              <a:t>, proliferative</a:t>
            </a:r>
          </a:p>
          <a:p>
            <a:endParaRPr lang="en-GB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838201" y="5276671"/>
            <a:ext cx="6996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The patters of mRNA expression visualized as map staining are different in </a:t>
            </a:r>
            <a:r>
              <a:rPr lang="en-GB" dirty="0" err="1"/>
              <a:t>mesenchymal</a:t>
            </a:r>
            <a:r>
              <a:rPr lang="en-GB" dirty="0"/>
              <a:t> and proliferative types of ovarian cancer samples.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3" y="2708351"/>
            <a:ext cx="7488237" cy="3850626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304800" y="533400"/>
            <a:ext cx="8837613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</a:pPr>
            <a:r>
              <a:rPr lang="fr-FR" sz="1600" b="1" dirty="0" err="1">
                <a:solidFill>
                  <a:srgbClr val="0000FF"/>
                </a:solidFill>
              </a:rPr>
              <a:t>Several</a:t>
            </a:r>
            <a:r>
              <a:rPr lang="fr-FR" sz="1600" b="1" dirty="0">
                <a:solidFill>
                  <a:srgbClr val="0000FF"/>
                </a:solidFill>
              </a:rPr>
              <a:t> type of data </a:t>
            </a:r>
            <a:r>
              <a:rPr lang="fr-FR" sz="1600" b="1" dirty="0" err="1">
                <a:solidFill>
                  <a:srgbClr val="0000FF"/>
                </a:solidFill>
              </a:rPr>
              <a:t>can</a:t>
            </a:r>
            <a:r>
              <a:rPr lang="fr-FR" sz="1600" b="1" dirty="0">
                <a:solidFill>
                  <a:srgbClr val="0000FF"/>
                </a:solidFill>
              </a:rPr>
              <a:t> </a:t>
            </a:r>
            <a:r>
              <a:rPr lang="fr-FR" sz="1600" b="1" dirty="0" err="1">
                <a:solidFill>
                  <a:srgbClr val="0000FF"/>
                </a:solidFill>
              </a:rPr>
              <a:t>be</a:t>
            </a:r>
            <a:r>
              <a:rPr lang="fr-FR" sz="1600" b="1" dirty="0">
                <a:solidFill>
                  <a:srgbClr val="0000FF"/>
                </a:solidFill>
              </a:rPr>
              <a:t> </a:t>
            </a:r>
            <a:r>
              <a:rPr lang="fr-FR" sz="1600" b="1" dirty="0" err="1">
                <a:solidFill>
                  <a:srgbClr val="0000FF"/>
                </a:solidFill>
              </a:rPr>
              <a:t>visualized</a:t>
            </a:r>
            <a:r>
              <a:rPr lang="fr-FR" sz="1600" b="1" dirty="0">
                <a:solidFill>
                  <a:srgbClr val="0000FF"/>
                </a:solidFill>
              </a:rPr>
              <a:t> </a:t>
            </a:r>
            <a:r>
              <a:rPr lang="fr-FR" sz="1600" b="1" dirty="0" err="1">
                <a:solidFill>
                  <a:srgbClr val="0000FF"/>
                </a:solidFill>
              </a:rPr>
              <a:t>at</a:t>
            </a:r>
            <a:r>
              <a:rPr lang="fr-FR" sz="1600" b="1" dirty="0">
                <a:solidFill>
                  <a:srgbClr val="0000FF"/>
                </a:solidFill>
              </a:rPr>
              <a:t> the </a:t>
            </a:r>
            <a:r>
              <a:rPr lang="fr-FR" sz="1600" b="1" dirty="0" err="1">
                <a:solidFill>
                  <a:srgbClr val="0000FF"/>
                </a:solidFill>
              </a:rPr>
              <a:t>same</a:t>
            </a:r>
            <a:r>
              <a:rPr lang="fr-FR" sz="1600" b="1" dirty="0">
                <a:solidFill>
                  <a:srgbClr val="0000FF"/>
                </a:solidFill>
              </a:rPr>
              <a:t> </a:t>
            </a:r>
            <a:r>
              <a:rPr lang="fr-FR" sz="1600" b="1" dirty="0" err="1">
                <a:solidFill>
                  <a:srgbClr val="0000FF"/>
                </a:solidFill>
              </a:rPr>
              <a:t>map</a:t>
            </a:r>
            <a:r>
              <a:rPr lang="fr-FR" sz="1600" b="1" dirty="0">
                <a:solidFill>
                  <a:srgbClr val="0000FF"/>
                </a:solidFill>
              </a:rPr>
              <a:t> </a:t>
            </a:r>
            <a:r>
              <a:rPr lang="fr-FR" sz="1600" b="1" dirty="0" err="1">
                <a:solidFill>
                  <a:srgbClr val="0000FF"/>
                </a:solidFill>
              </a:rPr>
              <a:t>using</a:t>
            </a:r>
            <a:r>
              <a:rPr lang="fr-FR" sz="1600" b="1" dirty="0">
                <a:solidFill>
                  <a:srgbClr val="0000FF"/>
                </a:solidFill>
              </a:rPr>
              <a:t> a </a:t>
            </a:r>
            <a:r>
              <a:rPr lang="fr-FR" sz="1600" b="1" dirty="0" err="1">
                <a:solidFill>
                  <a:srgbClr val="0000FF"/>
                </a:solidFill>
              </a:rPr>
              <a:t>combination</a:t>
            </a:r>
            <a:r>
              <a:rPr lang="fr-FR" sz="1600" b="1" dirty="0">
                <a:solidFill>
                  <a:srgbClr val="0000FF"/>
                </a:solidFill>
              </a:rPr>
              <a:t> of </a:t>
            </a:r>
            <a:r>
              <a:rPr lang="fr-FR" sz="1600" b="1" dirty="0" err="1">
                <a:solidFill>
                  <a:srgbClr val="0000FF"/>
                </a:solidFill>
              </a:rPr>
              <a:t>visualization</a:t>
            </a:r>
            <a:r>
              <a:rPr lang="fr-FR" sz="1600" b="1" dirty="0">
                <a:solidFill>
                  <a:srgbClr val="0000FF"/>
                </a:solidFill>
              </a:rPr>
              <a:t> modes </a:t>
            </a:r>
            <a:r>
              <a:rPr lang="fr-FR" sz="1600" b="1" dirty="0" err="1">
                <a:solidFill>
                  <a:srgbClr val="0000FF"/>
                </a:solidFill>
              </a:rPr>
              <a:t>described</a:t>
            </a:r>
            <a:r>
              <a:rPr lang="fr-FR" sz="1600" b="1" dirty="0">
                <a:solidFill>
                  <a:srgbClr val="0000FF"/>
                </a:solidFill>
              </a:rPr>
              <a:t> </a:t>
            </a:r>
            <a:r>
              <a:rPr lang="fr-FR" sz="1600" b="1" dirty="0" err="1">
                <a:solidFill>
                  <a:srgbClr val="0000FF"/>
                </a:solidFill>
              </a:rPr>
              <a:t>previously</a:t>
            </a:r>
            <a:r>
              <a:rPr lang="fr-FR" sz="1600" b="1" dirty="0">
                <a:solidFill>
                  <a:srgbClr val="0000FF"/>
                </a:solidFill>
              </a:rPr>
              <a:t> in the tutorial.</a:t>
            </a:r>
          </a:p>
          <a:p>
            <a:pPr lvl="0">
              <a:spcBef>
                <a:spcPct val="20000"/>
              </a:spcBef>
            </a:pPr>
            <a:r>
              <a:rPr lang="fr-FR" sz="1600" b="1" u="sng" dirty="0"/>
              <a:t>In the Data </a:t>
            </a:r>
            <a:r>
              <a:rPr lang="fr-FR" sz="1600" b="1" u="sng" dirty="0" err="1"/>
              <a:t>visualization</a:t>
            </a:r>
            <a:r>
              <a:rPr lang="fr-FR" sz="1600" b="1" u="sng" dirty="0"/>
              <a:t> menu click ‘</a:t>
            </a:r>
            <a:r>
              <a:rPr lang="fr-FR" sz="1600" b="1" u="sng" dirty="0" err="1"/>
              <a:t>Drawing</a:t>
            </a:r>
            <a:r>
              <a:rPr lang="fr-FR" sz="1600" b="1" u="sng" dirty="0"/>
              <a:t> Configuration’:</a:t>
            </a:r>
          </a:p>
          <a:p>
            <a:pPr lvl="0">
              <a:spcBef>
                <a:spcPct val="20000"/>
              </a:spcBef>
            </a:pPr>
            <a:r>
              <a:rPr lang="fr-FR" sz="1600" b="1" dirty="0">
                <a:solidFill>
                  <a:srgbClr val="0000FF"/>
                </a:solidFill>
              </a:rPr>
              <a:t>Step1</a:t>
            </a:r>
            <a:r>
              <a:rPr lang="fr-FR" sz="1600" b="1" dirty="0"/>
              <a:t> </a:t>
            </a:r>
            <a:r>
              <a:rPr lang="fr-FR" sz="1600" dirty="0"/>
              <a:t>Click  </a:t>
            </a:r>
            <a:r>
              <a:rPr lang="fr-FR" sz="1600" dirty="0" err="1"/>
              <a:t>Heatmap</a:t>
            </a:r>
            <a:r>
              <a:rPr lang="fr-FR" sz="1600" dirty="0"/>
              <a:t>, </a:t>
            </a:r>
            <a:r>
              <a:rPr lang="fr-FR" sz="1600" dirty="0" err="1"/>
              <a:t>Glyphs</a:t>
            </a:r>
            <a:r>
              <a:rPr lang="fr-FR" sz="1600" dirty="0"/>
              <a:t>, </a:t>
            </a:r>
            <a:r>
              <a:rPr lang="fr-FR" sz="1600" dirty="0" err="1"/>
              <a:t>Map</a:t>
            </a:r>
            <a:r>
              <a:rPr lang="fr-FR" sz="1600" dirty="0"/>
              <a:t> </a:t>
            </a:r>
            <a:r>
              <a:rPr lang="fr-FR" sz="1600" dirty="0" err="1"/>
              <a:t>Staining</a:t>
            </a:r>
            <a:r>
              <a:rPr lang="fr-FR" sz="1600" dirty="0"/>
              <a:t>/ click ‘config’ </a:t>
            </a:r>
            <a:r>
              <a:rPr lang="en-US" sz="1600" dirty="0"/>
              <a:t>on each one of the configurations</a:t>
            </a:r>
            <a:endParaRPr lang="fr-FR" sz="1600" u="sng" dirty="0"/>
          </a:p>
          <a:p>
            <a:pPr lvl="0">
              <a:spcBef>
                <a:spcPct val="20000"/>
              </a:spcBef>
            </a:pPr>
            <a:r>
              <a:rPr lang="fr-FR" sz="1600" b="1" dirty="0">
                <a:solidFill>
                  <a:srgbClr val="0000FF"/>
                </a:solidFill>
              </a:rPr>
              <a:t>Step2</a:t>
            </a:r>
            <a:r>
              <a:rPr lang="fr-FR" sz="1600" b="1" dirty="0"/>
              <a:t> </a:t>
            </a:r>
            <a:r>
              <a:rPr lang="fr-FR" sz="1600" b="1" dirty="0" err="1"/>
              <a:t>Heatmap</a:t>
            </a:r>
            <a:r>
              <a:rPr lang="fr-FR" sz="1600" b="1" dirty="0"/>
              <a:t> Configuration Editor:</a:t>
            </a:r>
            <a:r>
              <a:rPr lang="fr-FR" sz="1600" dirty="0"/>
              <a:t> </a:t>
            </a:r>
            <a:r>
              <a:rPr lang="en-US" sz="1600" dirty="0"/>
              <a:t>follow instructions indicated on the Slide 16</a:t>
            </a:r>
          </a:p>
          <a:p>
            <a:pPr lvl="0">
              <a:spcBef>
                <a:spcPct val="20000"/>
              </a:spcBef>
            </a:pPr>
            <a:r>
              <a:rPr lang="en-US" sz="1600" b="1" dirty="0">
                <a:solidFill>
                  <a:srgbClr val="0000FF"/>
                </a:solidFill>
              </a:rPr>
              <a:t>Step 3 </a:t>
            </a:r>
            <a:r>
              <a:rPr lang="en-US" sz="1600" b="1" dirty="0"/>
              <a:t>Glyph 1 Configuration Editor: </a:t>
            </a:r>
            <a:r>
              <a:rPr lang="en-US" sz="1600" dirty="0"/>
              <a:t>follow instructions indicated on the Slide 20</a:t>
            </a:r>
          </a:p>
          <a:p>
            <a:pPr>
              <a:spcBef>
                <a:spcPct val="20000"/>
              </a:spcBef>
            </a:pPr>
            <a:r>
              <a:rPr lang="en-US" sz="1600" b="1" dirty="0">
                <a:solidFill>
                  <a:srgbClr val="0000FF"/>
                </a:solidFill>
              </a:rPr>
              <a:t>Step 4 </a:t>
            </a:r>
            <a:r>
              <a:rPr lang="en-US" sz="1600" b="1" dirty="0"/>
              <a:t>Map staining Configuration Editor: </a:t>
            </a:r>
            <a:r>
              <a:rPr lang="en-US" sz="1600" dirty="0"/>
              <a:t>follow instructions indicated on the  Slide 22</a:t>
            </a:r>
          </a:p>
          <a:p>
            <a:pPr lvl="0">
              <a:spcBef>
                <a:spcPct val="20000"/>
              </a:spcBef>
            </a:pPr>
            <a:endParaRPr lang="fr-FR" sz="1600" b="1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67544" y="269776"/>
            <a:ext cx="8609013" cy="1143000"/>
          </a:xfrm>
        </p:spPr>
        <p:txBody>
          <a:bodyPr>
            <a:noAutofit/>
          </a:bodyPr>
          <a:lstStyle/>
          <a:p>
            <a:r>
              <a:rPr lang="en-GB" sz="2800" b="1" dirty="0"/>
              <a:t>Visualize several type of data simultaneously </a:t>
            </a:r>
            <a:br>
              <a:rPr lang="en-GB" sz="2800" b="1" dirty="0"/>
            </a:br>
            <a:br>
              <a:rPr lang="en-GB" sz="2800" b="1" dirty="0"/>
            </a:br>
            <a:endParaRPr lang="en-GB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040522" y="2814935"/>
            <a:ext cx="1016878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97922" y="3119735"/>
            <a:ext cx="1016878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03078" y="3352800"/>
            <a:ext cx="1016878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29400" y="3653135"/>
            <a:ext cx="1016878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99592" y="260648"/>
            <a:ext cx="72008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en-GB" sz="2000" dirty="0">
              <a:latin typeface="Calibri" charset="0"/>
              <a:ea typeface="Calibri" charset="0"/>
              <a:cs typeface="Times New Roman" charset="0"/>
            </a:endParaRPr>
          </a:p>
          <a:p>
            <a:pPr algn="ctr">
              <a:spcAft>
                <a:spcPts val="0"/>
              </a:spcAft>
            </a:pPr>
            <a:r>
              <a:rPr lang="en-GB" sz="2800" b="1" dirty="0">
                <a:latin typeface="Calibri" charset="0"/>
                <a:ea typeface="Calibri" charset="0"/>
                <a:cs typeface="Times" charset="0"/>
              </a:rPr>
              <a:t>ACSN navigation using </a:t>
            </a:r>
            <a:r>
              <a:rPr lang="en-GB" sz="2800" b="1" dirty="0" err="1">
                <a:latin typeface="Calibri" charset="0"/>
                <a:ea typeface="Calibri" charset="0"/>
                <a:cs typeface="Times" charset="0"/>
              </a:rPr>
              <a:t>NaviCell</a:t>
            </a:r>
            <a:endParaRPr lang="en-GB" sz="2800" b="1" dirty="0">
              <a:latin typeface="Calibri" charset="0"/>
              <a:ea typeface="Calibri" charset="0"/>
              <a:cs typeface="Times" charset="0"/>
            </a:endParaRPr>
          </a:p>
          <a:p>
            <a:pPr algn="ctr">
              <a:spcAft>
                <a:spcPts val="0"/>
              </a:spcAft>
            </a:pPr>
            <a:r>
              <a:rPr lang="en-GB" sz="2800" b="1" dirty="0">
                <a:solidFill>
                  <a:srgbClr val="FF0000"/>
                </a:solidFill>
                <a:latin typeface="Calibri" charset="0"/>
                <a:ea typeface="Calibri" charset="0"/>
                <a:cs typeface="Arial" charset="0"/>
              </a:rPr>
              <a:t>Part 1</a:t>
            </a:r>
            <a:endParaRPr lang="en-GB" sz="2800" dirty="0">
              <a:latin typeface="Calibri" charset="0"/>
              <a:ea typeface="Calibri" charset="0"/>
              <a:cs typeface="Times New Roman" charset="0"/>
            </a:endParaRPr>
          </a:p>
          <a:p>
            <a:pPr algn="just"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charset="0"/>
                <a:ea typeface="Calibri" charset="0"/>
                <a:cs typeface="Times" charset="0"/>
              </a:rPr>
              <a:t> </a:t>
            </a:r>
            <a:endParaRPr lang="en-GB" sz="2000" dirty="0">
              <a:latin typeface="Calibri" charset="0"/>
              <a:ea typeface="Calibri" charset="0"/>
              <a:cs typeface="Times New Roman" charset="0"/>
            </a:endParaRPr>
          </a:p>
          <a:p>
            <a:pPr algn="just">
              <a:spcAft>
                <a:spcPts val="0"/>
              </a:spcAft>
            </a:pPr>
            <a:r>
              <a:rPr lang="en-GB" b="1" dirty="0">
                <a:solidFill>
                  <a:srgbClr val="000000"/>
                </a:solidFill>
                <a:latin typeface="Calibri" charset="0"/>
                <a:ea typeface="Calibri" charset="0"/>
                <a:cs typeface="Arial" charset="0"/>
              </a:rPr>
              <a:t>Find a protein on ACSN: example of TP53</a:t>
            </a:r>
            <a:endParaRPr lang="en-GB" sz="2000" dirty="0">
              <a:latin typeface="Calibri" charset="0"/>
              <a:ea typeface="Calibri" charset="0"/>
              <a:cs typeface="Times New Roman" charset="0"/>
            </a:endParaRPr>
          </a:p>
          <a:p>
            <a:pPr algn="just"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charset="0"/>
                <a:ea typeface="Calibri" charset="0"/>
                <a:cs typeface="Arial" charset="0"/>
              </a:rPr>
              <a:t> </a:t>
            </a:r>
            <a:endParaRPr lang="en-GB" sz="2000" dirty="0">
              <a:latin typeface="Calibri" charset="0"/>
              <a:ea typeface="Calibri" charset="0"/>
              <a:cs typeface="Times New Roman" charset="0"/>
            </a:endParaRPr>
          </a:p>
          <a:p>
            <a:pPr algn="just"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charset="0"/>
                <a:ea typeface="Calibri" charset="0"/>
                <a:cs typeface="Arial" charset="0"/>
              </a:rPr>
              <a:t>-Open ACSN</a:t>
            </a:r>
          </a:p>
          <a:p>
            <a:pPr algn="just"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charset="0"/>
                <a:ea typeface="Calibri" charset="0"/>
                <a:cs typeface="Arial" charset="0"/>
              </a:rPr>
              <a:t>-Type the gene name in the Search window (</a:t>
            </a:r>
            <a:r>
              <a:rPr lang="en-GB" b="1" dirty="0">
                <a:solidFill>
                  <a:srgbClr val="FF0000"/>
                </a:solidFill>
                <a:latin typeface="Calibri" charset="0"/>
                <a:ea typeface="Calibri" charset="0"/>
                <a:cs typeface="Arial" charset="0"/>
              </a:rPr>
              <a:t>AKT1</a:t>
            </a:r>
            <a:r>
              <a:rPr lang="en-GB" dirty="0">
                <a:solidFill>
                  <a:srgbClr val="000000"/>
                </a:solidFill>
                <a:latin typeface="Calibri" charset="0"/>
                <a:ea typeface="Calibri" charset="0"/>
                <a:cs typeface="Arial" charset="0"/>
              </a:rPr>
              <a:t>)</a:t>
            </a:r>
            <a:endParaRPr lang="en-GB" sz="2000" dirty="0">
              <a:latin typeface="Calibri" charset="0"/>
              <a:ea typeface="Calibri" charset="0"/>
              <a:cs typeface="Times New Roman" charset="0"/>
            </a:endParaRPr>
          </a:p>
          <a:p>
            <a:pPr algn="just"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charset="0"/>
                <a:ea typeface="Calibri" charset="0"/>
                <a:cs typeface="Arial" charset="0"/>
              </a:rPr>
              <a:t>-Visualize markers on ACSN</a:t>
            </a:r>
            <a:endParaRPr lang="en-GB" sz="2000" dirty="0">
              <a:latin typeface="Calibri" charset="0"/>
              <a:ea typeface="Calibri" charset="0"/>
              <a:cs typeface="Times New Roman" charset="0"/>
            </a:endParaRPr>
          </a:p>
          <a:p>
            <a:pPr algn="just"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charset="0"/>
                <a:ea typeface="Calibri" charset="0"/>
                <a:cs typeface="Arial" charset="0"/>
              </a:rPr>
              <a:t>-Evaluate involvement across ACSN maps </a:t>
            </a:r>
            <a:endParaRPr lang="en-GB" sz="2000" dirty="0">
              <a:latin typeface="Calibri" charset="0"/>
              <a:ea typeface="Calibri" charset="0"/>
              <a:cs typeface="Times New Roman" charset="0"/>
            </a:endParaRPr>
          </a:p>
          <a:p>
            <a:pPr algn="just">
              <a:spcAft>
                <a:spcPts val="0"/>
              </a:spcAft>
            </a:pPr>
            <a:r>
              <a:rPr lang="en-GB" dirty="0">
                <a:solidFill>
                  <a:srgbClr val="2F5496"/>
                </a:solidFill>
                <a:latin typeface="Calibri" charset="0"/>
                <a:ea typeface="Calibri" charset="0"/>
                <a:cs typeface="Times" charset="0"/>
              </a:rPr>
              <a:t>       =&gt; What functional modules are covered?</a:t>
            </a:r>
            <a:endParaRPr lang="en-GB" sz="2000" dirty="0">
              <a:latin typeface="Calibri" charset="0"/>
              <a:ea typeface="Calibri" charset="0"/>
              <a:cs typeface="Times New Roman" charset="0"/>
            </a:endParaRPr>
          </a:p>
          <a:p>
            <a:pPr algn="just">
              <a:spcAft>
                <a:spcPts val="0"/>
              </a:spcAft>
            </a:pPr>
            <a:r>
              <a:rPr lang="en-GB" dirty="0">
                <a:solidFill>
                  <a:srgbClr val="2F5496"/>
                </a:solidFill>
                <a:latin typeface="Calibri" charset="0"/>
                <a:ea typeface="Calibri" charset="0"/>
                <a:cs typeface="Times" charset="0"/>
              </a:rPr>
              <a:t>       =&gt; What does it mean?</a:t>
            </a:r>
            <a:endParaRPr lang="en-GB" sz="2000" dirty="0">
              <a:latin typeface="Calibri" charset="0"/>
              <a:ea typeface="Calibri" charset="0"/>
              <a:cs typeface="Times New Roman" charset="0"/>
            </a:endParaRPr>
          </a:p>
          <a:p>
            <a:pPr algn="just"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charset="0"/>
                <a:ea typeface="Calibri" charset="0"/>
                <a:cs typeface="Arial" charset="0"/>
              </a:rPr>
              <a:t>-Open callout</a:t>
            </a:r>
            <a:endParaRPr lang="en-GB" sz="2000" dirty="0">
              <a:latin typeface="Calibri" charset="0"/>
              <a:ea typeface="Calibri" charset="0"/>
              <a:cs typeface="Times New Roman" charset="0"/>
            </a:endParaRPr>
          </a:p>
          <a:p>
            <a:pPr algn="just"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charset="0"/>
                <a:ea typeface="Calibri" charset="0"/>
                <a:cs typeface="Arial" charset="0"/>
              </a:rPr>
              <a:t>-Access the annotation post</a:t>
            </a:r>
            <a:endParaRPr lang="en-GB" sz="2000" dirty="0">
              <a:latin typeface="Calibri" charset="0"/>
              <a:ea typeface="Calibri" charset="0"/>
              <a:cs typeface="Times New Roman" charset="0"/>
            </a:endParaRPr>
          </a:p>
          <a:p>
            <a:pPr algn="just"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charset="0"/>
                <a:ea typeface="Calibri" charset="0"/>
                <a:cs typeface="Arial" charset="0"/>
              </a:rPr>
              <a:t>-Visualize modifications </a:t>
            </a:r>
            <a:endParaRPr lang="en-GB" sz="2000" dirty="0">
              <a:latin typeface="Calibri" charset="0"/>
              <a:ea typeface="Calibri" charset="0"/>
              <a:cs typeface="Times New Roman" charset="0"/>
            </a:endParaRPr>
          </a:p>
          <a:p>
            <a:pPr algn="just"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charset="0"/>
                <a:ea typeface="Calibri" charset="0"/>
                <a:cs typeface="Arial" charset="0"/>
              </a:rPr>
              <a:t>-Access external databases</a:t>
            </a:r>
          </a:p>
          <a:p>
            <a:pPr algn="just"/>
            <a:r>
              <a:rPr lang="en-GB" sz="2000" dirty="0">
                <a:solidFill>
                  <a:srgbClr val="000000"/>
                </a:solidFill>
                <a:latin typeface="Calibri" charset="0"/>
                <a:ea typeface="Calibri" charset="0"/>
                <a:cs typeface="Arial" charset="0"/>
              </a:rPr>
              <a:t>-Access to different maps where the gene is involved</a:t>
            </a:r>
            <a:endParaRPr lang="en-GB" sz="2000" dirty="0">
              <a:latin typeface="Calibri" charset="0"/>
              <a:ea typeface="Calibri" charset="0"/>
              <a:cs typeface="Times New Roman" charset="0"/>
            </a:endParaRPr>
          </a:p>
          <a:p>
            <a:pPr algn="just"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charset="0"/>
                <a:ea typeface="Calibri" charset="0"/>
                <a:cs typeface="Arial" charset="0"/>
              </a:rPr>
              <a:t>-Access to module maps where the gene is involved </a:t>
            </a:r>
            <a:endParaRPr lang="en-GB" sz="2000" dirty="0">
              <a:effectLst/>
              <a:latin typeface="Calibri" charset="0"/>
              <a:ea typeface="Calibri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2301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8229600" cy="1143000"/>
          </a:xfrm>
        </p:spPr>
        <p:txBody>
          <a:bodyPr>
            <a:noAutofit/>
          </a:bodyPr>
          <a:lstStyle/>
          <a:p>
            <a:r>
              <a:rPr lang="en-GB" sz="2400" b="1" dirty="0"/>
              <a:t>Mutations-glyph</a:t>
            </a:r>
            <a:br>
              <a:rPr lang="en-GB" sz="2400" b="1" dirty="0"/>
            </a:br>
            <a:r>
              <a:rPr lang="en-GB" sz="2400" b="1" dirty="0"/>
              <a:t>Copy number-heat map</a:t>
            </a:r>
            <a:br>
              <a:rPr lang="en-GB" sz="2400" b="1" dirty="0"/>
            </a:br>
            <a:r>
              <a:rPr lang="en-GB" sz="2400" b="1" dirty="0"/>
              <a:t>Expression-map staining</a:t>
            </a:r>
            <a:br>
              <a:rPr lang="en-GB" sz="2400" b="1" dirty="0"/>
            </a:br>
            <a:br>
              <a:rPr lang="en-GB" sz="2400" b="1" dirty="0"/>
            </a:br>
            <a:br>
              <a:rPr lang="en-GB" sz="2400" b="1" dirty="0"/>
            </a:br>
            <a:endParaRPr lang="en-GB" sz="24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lum bright="-4000" contrast="9000"/>
          </a:blip>
          <a:stretch>
            <a:fillRect/>
          </a:stretch>
        </p:blipFill>
        <p:spPr>
          <a:xfrm>
            <a:off x="4420005" y="1371600"/>
            <a:ext cx="456795" cy="8763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 contrast="11000"/>
          </a:blip>
          <a:stretch>
            <a:fillRect/>
          </a:stretch>
        </p:blipFill>
        <p:spPr>
          <a:xfrm>
            <a:off x="539896" y="1524000"/>
            <a:ext cx="3880109" cy="3886200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981424" y="990600"/>
            <a:ext cx="3209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n-GB" sz="1400" dirty="0"/>
            </a:br>
            <a:r>
              <a:rPr lang="en-GB" sz="1400" dirty="0"/>
              <a:t>TCGA_25_1634 </a:t>
            </a:r>
            <a:r>
              <a:rPr lang="en-GB" sz="1400" dirty="0" err="1"/>
              <a:t>tetraploid</a:t>
            </a:r>
            <a:r>
              <a:rPr lang="en-GB" sz="1400" dirty="0"/>
              <a:t>, proliferative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71600" y="5802868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Zoom in on p130* in several complexes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lum bright="-4000" contrast="17000"/>
          </a:blip>
          <a:stretch>
            <a:fillRect/>
          </a:stretch>
        </p:blipFill>
        <p:spPr>
          <a:xfrm>
            <a:off x="5410200" y="1390471"/>
            <a:ext cx="2397882" cy="287019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lum contrast="15000"/>
          </a:blip>
          <a:stretch>
            <a:fillRect/>
          </a:stretch>
        </p:blipFill>
        <p:spPr>
          <a:xfrm>
            <a:off x="5257800" y="4531283"/>
            <a:ext cx="2819400" cy="223830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573459"/>
            <a:ext cx="7772400" cy="3979741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230187" y="990600"/>
            <a:ext cx="8913813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fr-FR" sz="1600" b="1" u="sng" dirty="0"/>
              <a:t>In the Data </a:t>
            </a:r>
            <a:r>
              <a:rPr lang="fr-FR" sz="1600" b="1" u="sng" dirty="0" err="1"/>
              <a:t>visualization</a:t>
            </a:r>
            <a:r>
              <a:rPr lang="fr-FR" sz="1600" b="1" u="sng" dirty="0"/>
              <a:t> menu click ‘</a:t>
            </a:r>
            <a:r>
              <a:rPr lang="fr-FR" sz="1600" b="1" u="sng" dirty="0" err="1"/>
              <a:t>Drawing</a:t>
            </a:r>
            <a:r>
              <a:rPr lang="fr-FR" sz="1600" b="1" u="sng" dirty="0"/>
              <a:t> Configuration’:</a:t>
            </a:r>
          </a:p>
          <a:p>
            <a:pPr lvl="0">
              <a:spcBef>
                <a:spcPct val="20000"/>
              </a:spcBef>
            </a:pPr>
            <a:r>
              <a:rPr lang="fr-FR" sz="1600" b="1" dirty="0">
                <a:solidFill>
                  <a:srgbClr val="0000FF"/>
                </a:solidFill>
              </a:rPr>
              <a:t>Step1</a:t>
            </a:r>
            <a:r>
              <a:rPr lang="fr-FR" sz="1600" b="1" dirty="0"/>
              <a:t> </a:t>
            </a:r>
            <a:r>
              <a:rPr lang="fr-FR" sz="1600" b="1" dirty="0" err="1"/>
              <a:t>Map</a:t>
            </a:r>
            <a:r>
              <a:rPr lang="fr-FR" sz="1600" b="1" dirty="0"/>
              <a:t> </a:t>
            </a:r>
            <a:r>
              <a:rPr lang="fr-FR" sz="1600" b="1" dirty="0" err="1"/>
              <a:t>staining</a:t>
            </a:r>
            <a:r>
              <a:rPr lang="fr-FR" sz="1600" b="1" dirty="0"/>
              <a:t>:</a:t>
            </a:r>
            <a:r>
              <a:rPr lang="fr-FR" sz="1600" dirty="0"/>
              <a:t> </a:t>
            </a:r>
            <a:r>
              <a:rPr lang="en-US" sz="1600" dirty="0"/>
              <a:t>Apply/ click on ‘configuration’</a:t>
            </a:r>
          </a:p>
          <a:p>
            <a:pPr lvl="0">
              <a:spcBef>
                <a:spcPct val="20000"/>
              </a:spcBef>
            </a:pPr>
            <a:r>
              <a:rPr lang="en-US" sz="1600" b="1" dirty="0">
                <a:solidFill>
                  <a:srgbClr val="0000FF"/>
                </a:solidFill>
              </a:rPr>
              <a:t>Step 2 </a:t>
            </a:r>
            <a:r>
              <a:rPr lang="en-US" sz="1600" b="1" dirty="0"/>
              <a:t>Map staining Configuration Editor: </a:t>
            </a:r>
            <a:r>
              <a:rPr lang="en-US" sz="1600" dirty="0"/>
              <a:t>Sample or group (e.g. Differentiated)/ in ‘Color’ chose ‘expression’/click ‘</a:t>
            </a:r>
            <a:r>
              <a:rPr lang="en-US" sz="1600" dirty="0" err="1"/>
              <a:t>config</a:t>
            </a:r>
            <a:r>
              <a:rPr lang="en-US" sz="1600" dirty="0"/>
              <a:t>’</a:t>
            </a:r>
          </a:p>
          <a:p>
            <a:pPr lvl="0">
              <a:spcBef>
                <a:spcPct val="20000"/>
              </a:spcBef>
            </a:pPr>
            <a:r>
              <a:rPr lang="en-US" sz="1600" b="1" dirty="0">
                <a:solidFill>
                  <a:srgbClr val="0000FF"/>
                </a:solidFill>
              </a:rPr>
              <a:t>Step 3 </a:t>
            </a:r>
            <a:r>
              <a:rPr lang="en-US" sz="1600" b="1" dirty="0"/>
              <a:t>expression </a:t>
            </a:r>
            <a:r>
              <a:rPr lang="en-US" sz="1600" b="1" dirty="0" err="1"/>
              <a:t>Datatable</a:t>
            </a:r>
            <a:r>
              <a:rPr lang="en-US" sz="1600" b="1" dirty="0"/>
              <a:t> Color Configuration: </a:t>
            </a:r>
            <a:r>
              <a:rPr lang="en-US" sz="1600" dirty="0"/>
              <a:t> Groups/assign color to value/ Apply</a:t>
            </a:r>
          </a:p>
          <a:p>
            <a:pPr lvl="0">
              <a:spcBef>
                <a:spcPct val="20000"/>
              </a:spcBef>
            </a:pPr>
            <a:endParaRPr lang="fr-FR" sz="1600" b="1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09013" cy="1143000"/>
          </a:xfrm>
        </p:spPr>
        <p:txBody>
          <a:bodyPr>
            <a:noAutofit/>
          </a:bodyPr>
          <a:lstStyle/>
          <a:p>
            <a:r>
              <a:rPr lang="en-GB" sz="2800" b="1" dirty="0"/>
              <a:t>Visualize expression data for groups of samples using map staining </a:t>
            </a:r>
            <a:br>
              <a:rPr lang="en-GB" sz="2800" b="1" dirty="0"/>
            </a:br>
            <a:br>
              <a:rPr lang="en-GB" sz="2800" b="1" dirty="0"/>
            </a:br>
            <a:endParaRPr lang="en-GB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50046" y="2751054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43200" y="2903454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00600" y="3055854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3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51403"/>
            <a:ext cx="2274503" cy="2278090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4042313"/>
            <a:ext cx="2288851" cy="2285264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6397" y="1451403"/>
            <a:ext cx="2285264" cy="2281677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1400" y="4041577"/>
            <a:ext cx="2270915" cy="2281677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lum bright="-4000" contrast="9000"/>
          </a:blip>
          <a:stretch>
            <a:fillRect/>
          </a:stretch>
        </p:blipFill>
        <p:spPr>
          <a:xfrm>
            <a:off x="6019597" y="1371600"/>
            <a:ext cx="456795" cy="8763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b="1" dirty="0"/>
              <a:t>Expression-map staining</a:t>
            </a:r>
            <a:br>
              <a:rPr lang="en-GB" sz="2800" b="1" dirty="0"/>
            </a:br>
            <a:r>
              <a:rPr lang="en-GB" sz="2800" b="1" dirty="0"/>
              <a:t>on group of samples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2797" y="1140023"/>
            <a:ext cx="11977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Differentiated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58584" y="1104180"/>
            <a:ext cx="12035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err="1"/>
              <a:t>Mesenchymal</a:t>
            </a:r>
            <a:endParaRPr lang="en-GB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1219200" y="3733800"/>
            <a:ext cx="13802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err="1"/>
              <a:t>Immunoreactive</a:t>
            </a:r>
            <a:endParaRPr lang="en-GB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4343400" y="3733800"/>
            <a:ext cx="10695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Proliferative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597" y="228600"/>
            <a:ext cx="1796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Groups: Intrinsic expression classes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33012" y="2842985"/>
            <a:ext cx="2678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patters of mRNA expression visualized as map staining are varying in four intrinsic classes of ovarian cancer samples, indicating different regulation of processes depicted on the map.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57DD922-D433-C044-A949-9FAD8D176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31" y="2708920"/>
            <a:ext cx="5064592" cy="31244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b="1" dirty="0"/>
              <a:t>Functional analysis: module enrichment </a:t>
            </a:r>
            <a:br>
              <a:rPr lang="en-GB" sz="2800" b="1" dirty="0"/>
            </a:br>
            <a:r>
              <a:rPr lang="en-GB" sz="1600" b="1" dirty="0"/>
              <a:t>use Regulated Cell death map from ACSN </a:t>
            </a:r>
            <a:br>
              <a:rPr lang="en-GB" sz="2800" b="1" dirty="0"/>
            </a:br>
            <a:br>
              <a:rPr lang="en-GB" sz="2800" b="1" dirty="0"/>
            </a:br>
            <a:endParaRPr lang="en-GB" sz="2800" b="1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684213" y="773832"/>
            <a:ext cx="8458200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fr-FR" sz="1600" b="1" u="sng" dirty="0"/>
              <a:t>In the Data </a:t>
            </a:r>
            <a:r>
              <a:rPr lang="fr-FR" sz="1600" b="1" u="sng" dirty="0" err="1"/>
              <a:t>visualization</a:t>
            </a:r>
            <a:r>
              <a:rPr lang="fr-FR" sz="1600" b="1" u="sng" dirty="0"/>
              <a:t> menu click ‘</a:t>
            </a:r>
            <a:r>
              <a:rPr lang="fr-FR" sz="1600" b="1" u="sng" dirty="0" err="1"/>
              <a:t>Load</a:t>
            </a:r>
            <a:r>
              <a:rPr lang="fr-FR" sz="1600" b="1" u="sng" dirty="0"/>
              <a:t> Data’:</a:t>
            </a:r>
          </a:p>
          <a:p>
            <a:pPr lvl="0">
              <a:spcBef>
                <a:spcPct val="20000"/>
              </a:spcBef>
            </a:pPr>
            <a:r>
              <a:rPr lang="fr-FR" sz="1600" b="1" dirty="0"/>
              <a:t>Chose File: </a:t>
            </a:r>
            <a:r>
              <a:rPr lang="fr-FR" sz="1600" dirty="0"/>
              <a:t>table in a </a:t>
            </a:r>
            <a:r>
              <a:rPr lang="en-US" sz="1600" dirty="0"/>
              <a:t>tab-delimited text file format (e.g. </a:t>
            </a:r>
            <a:r>
              <a:rPr lang="en-US" sz="1600" dirty="0" err="1"/>
              <a:t>Top_Mutated</a:t>
            </a:r>
            <a:r>
              <a:rPr lang="en-US" sz="1600" dirty="0"/>
              <a:t> _</a:t>
            </a:r>
            <a:r>
              <a:rPr lang="en-US" sz="1600" dirty="0" err="1"/>
              <a:t>Genes_ovc</a:t>
            </a:r>
            <a:r>
              <a:rPr lang="en-US" sz="1600" dirty="0"/>
              <a:t>)</a:t>
            </a:r>
          </a:p>
          <a:p>
            <a:pPr lvl="0">
              <a:spcBef>
                <a:spcPct val="20000"/>
              </a:spcBef>
            </a:pPr>
            <a:r>
              <a:rPr lang="en-US" sz="1600" b="1" dirty="0"/>
              <a:t>Name: </a:t>
            </a:r>
            <a:r>
              <a:rPr lang="en-US" sz="1600" dirty="0"/>
              <a:t>type name of dataset ( e.g. “</a:t>
            </a:r>
            <a:r>
              <a:rPr lang="en-US" sz="1600" dirty="0" err="1"/>
              <a:t>topgenes</a:t>
            </a:r>
            <a:r>
              <a:rPr lang="en-US" sz="1600" dirty="0"/>
              <a:t>”)</a:t>
            </a:r>
          </a:p>
          <a:p>
            <a:pPr lvl="0">
              <a:spcBef>
                <a:spcPct val="20000"/>
              </a:spcBef>
            </a:pPr>
            <a:r>
              <a:rPr lang="en-US" sz="1600" b="1" dirty="0"/>
              <a:t>Type: </a:t>
            </a:r>
            <a:r>
              <a:rPr lang="en-US" sz="1600" dirty="0"/>
              <a:t>indicate type of data (e.g. gene list)</a:t>
            </a:r>
          </a:p>
          <a:p>
            <a:pPr lvl="0">
              <a:spcBef>
                <a:spcPct val="20000"/>
              </a:spcBef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 </a:t>
            </a:r>
            <a:r>
              <a:rPr kumimoji="0" lang="en-US" sz="1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lvl="0">
              <a:spcBef>
                <a:spcPct val="20000"/>
              </a:spcBef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Done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5961" y="3456384"/>
            <a:ext cx="2676204" cy="270892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5680220" y="2035700"/>
            <a:ext cx="5300492" cy="3571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fr-FR" sz="1600" b="1" u="sng" dirty="0"/>
              <a:t>In the Data </a:t>
            </a:r>
            <a:r>
              <a:rPr lang="fr-FR" sz="1600" b="1" u="sng" dirty="0" err="1"/>
              <a:t>visualization</a:t>
            </a:r>
            <a:r>
              <a:rPr lang="fr-FR" sz="1600" b="1" u="sng" dirty="0"/>
              <a:t> menu click </a:t>
            </a:r>
          </a:p>
          <a:p>
            <a:pPr lvl="0">
              <a:spcBef>
                <a:spcPct val="20000"/>
              </a:spcBef>
            </a:pPr>
            <a:r>
              <a:rPr lang="fr-FR" sz="1600" b="1" u="sng" dirty="0"/>
              <a:t>‘</a:t>
            </a:r>
            <a:r>
              <a:rPr lang="fr-FR" sz="1600" b="1" u="sng" dirty="0" err="1"/>
              <a:t>Functional</a:t>
            </a:r>
            <a:r>
              <a:rPr lang="fr-FR" sz="1600" b="1" u="sng" dirty="0"/>
              <a:t> </a:t>
            </a:r>
            <a:r>
              <a:rPr lang="fr-FR" sz="1600" b="1" u="sng" dirty="0" err="1"/>
              <a:t>analysis</a:t>
            </a:r>
            <a:r>
              <a:rPr lang="fr-FR" sz="1600" b="1" u="sng" dirty="0"/>
              <a:t>’:</a:t>
            </a:r>
          </a:p>
          <a:p>
            <a:pPr lvl="0">
              <a:spcBef>
                <a:spcPct val="20000"/>
              </a:spcBef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Set configurations</a:t>
            </a:r>
            <a:endParaRPr kumimoji="0" lang="en-US" sz="16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>
              <a:spcBef>
                <a:spcPct val="20000"/>
              </a:spcBef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Execute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3165683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21502" y="5184576"/>
            <a:ext cx="10549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2</a:t>
            </a:r>
          </a:p>
        </p:txBody>
      </p:sp>
    </p:spTree>
    <p:extLst>
      <p:ext uri="{BB962C8B-B14F-4D97-AF65-F5344CB8AC3E}">
        <p14:creationId xmlns:p14="http://schemas.microsoft.com/office/powerpoint/2010/main" val="2714401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7553F4E-7852-A542-AA7D-115809993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556792"/>
            <a:ext cx="8100392" cy="269078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B28CF2B-6AB4-754A-9380-6AE5375F0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b="1" dirty="0"/>
              <a:t>Functional analysis: module enrichment </a:t>
            </a:r>
            <a:br>
              <a:rPr lang="en-GB" sz="2800" b="1" dirty="0"/>
            </a:br>
            <a:r>
              <a:rPr lang="en-GB" sz="1600" b="1" dirty="0"/>
              <a:t>use Regulated Cell death map from ACSN </a:t>
            </a:r>
            <a:br>
              <a:rPr lang="en-GB" sz="2800" b="1" dirty="0"/>
            </a:br>
            <a:br>
              <a:rPr lang="en-GB" sz="2800" b="1" dirty="0"/>
            </a:b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597482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AE1C046-F659-5142-8BF6-D5244B76B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465" y="2140323"/>
            <a:ext cx="4512135" cy="358336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A67D87B-E8D4-2342-8A77-060B4D960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84" y="91898"/>
            <a:ext cx="3141715" cy="1944482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3458199" y="1623210"/>
            <a:ext cx="26993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/>
            <a:r>
              <a:rPr lang="en-US" sz="1000" b="1" dirty="0">
                <a:solidFill>
                  <a:srgbClr val="FF0000"/>
                </a:solidFill>
              </a:rPr>
              <a:t>Type the gene name (AKT1) in the Search window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4639299" y="2036380"/>
            <a:ext cx="457200" cy="18020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 rot="16200000">
            <a:off x="510278" y="3290630"/>
            <a:ext cx="22035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ctr"/>
            <a:r>
              <a:rPr lang="en-US" sz="1600" b="1" dirty="0">
                <a:solidFill>
                  <a:srgbClr val="0070C0"/>
                </a:solidFill>
              </a:rPr>
              <a:t>ACSN global map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121626" y="5807342"/>
            <a:ext cx="1630974" cy="898258"/>
            <a:chOff x="5094172" y="454541"/>
            <a:chExt cx="1630974" cy="898258"/>
          </a:xfrm>
        </p:grpSpPr>
        <p:pic>
          <p:nvPicPr>
            <p:cNvPr id="35" name="Picture 34" descr="ACSN_complex_marker_big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6711" y="1133199"/>
              <a:ext cx="141172" cy="219600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5">
              <a:lum bright="-2000" contrast="1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2638" y="1100196"/>
              <a:ext cx="134855" cy="226800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6">
              <a:lum bright="2000" contras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4172" y="803189"/>
              <a:ext cx="144899" cy="226800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7">
              <a:lum bright="11000" contras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6711" y="824101"/>
              <a:ext cx="137130" cy="226563"/>
            </a:xfrm>
            <a:prstGeom prst="rect">
              <a:avLst/>
            </a:prstGeom>
          </p:spPr>
        </p:pic>
        <p:sp>
          <p:nvSpPr>
            <p:cNvPr id="41" name="TextBox 11"/>
            <p:cNvSpPr txBox="1">
              <a:spLocks noChangeArrowheads="1"/>
            </p:cNvSpPr>
            <p:nvPr/>
          </p:nvSpPr>
          <p:spPr bwMode="auto">
            <a:xfrm>
              <a:off x="5220911" y="775465"/>
              <a:ext cx="51809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>
                  <a:ea typeface="Arial" pitchFamily="-72" charset="0"/>
                  <a:cs typeface="Arial" pitchFamily="-72" charset="0"/>
                </a:rPr>
                <a:t>Gene</a:t>
              </a:r>
            </a:p>
          </p:txBody>
        </p:sp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>
              <a:off x="5997285" y="771000"/>
              <a:ext cx="456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>
                  <a:ea typeface="Arial" pitchFamily="-72" charset="0"/>
                  <a:cs typeface="Arial" pitchFamily="-72" charset="0"/>
                </a:rPr>
                <a:t>RNA</a:t>
              </a:r>
            </a:p>
          </p:txBody>
        </p:sp>
        <p:sp>
          <p:nvSpPr>
            <p:cNvPr id="49" name="TextBox 11"/>
            <p:cNvSpPr txBox="1">
              <a:spLocks noChangeArrowheads="1"/>
            </p:cNvSpPr>
            <p:nvPr/>
          </p:nvSpPr>
          <p:spPr bwMode="auto">
            <a:xfrm>
              <a:off x="5220911" y="1075800"/>
              <a:ext cx="63911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>
                  <a:ea typeface="Arial" pitchFamily="-72" charset="0"/>
                  <a:cs typeface="Arial" pitchFamily="-72" charset="0"/>
                </a:rPr>
                <a:t>Protein</a:t>
              </a:r>
            </a:p>
          </p:txBody>
        </p:sp>
        <p:sp>
          <p:nvSpPr>
            <p:cNvPr id="52" name="TextBox 11"/>
            <p:cNvSpPr txBox="1">
              <a:spLocks noChangeArrowheads="1"/>
            </p:cNvSpPr>
            <p:nvPr/>
          </p:nvSpPr>
          <p:spPr bwMode="auto">
            <a:xfrm>
              <a:off x="5997287" y="1075800"/>
              <a:ext cx="72785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>
                  <a:ea typeface="Arial" pitchFamily="-72" charset="0"/>
                  <a:cs typeface="Arial" pitchFamily="-72" charset="0"/>
                </a:rPr>
                <a:t>Complex</a:t>
              </a:r>
            </a:p>
          </p:txBody>
        </p:sp>
        <p:sp>
          <p:nvSpPr>
            <p:cNvPr id="54" name="TextBox 11"/>
            <p:cNvSpPr txBox="1">
              <a:spLocks noChangeArrowheads="1"/>
            </p:cNvSpPr>
            <p:nvPr/>
          </p:nvSpPr>
          <p:spPr bwMode="auto">
            <a:xfrm>
              <a:off x="5102638" y="454541"/>
              <a:ext cx="131267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 b="1" dirty="0">
                  <a:ea typeface="Arial" pitchFamily="-72" charset="0"/>
                  <a:cs typeface="Arial" pitchFamily="-72" charset="0"/>
                </a:rPr>
                <a:t>Map entities type</a:t>
              </a:r>
            </a:p>
          </p:txBody>
        </p:sp>
      </p:grpSp>
      <p:sp>
        <p:nvSpPr>
          <p:cNvPr id="24" name="Rectangle 23"/>
          <p:cNvSpPr/>
          <p:nvPr/>
        </p:nvSpPr>
        <p:spPr>
          <a:xfrm>
            <a:off x="2898511" y="812169"/>
            <a:ext cx="27031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/>
            <a:r>
              <a:rPr lang="en-US" sz="1400" b="1" dirty="0">
                <a:solidFill>
                  <a:srgbClr val="FF0000"/>
                </a:solidFill>
              </a:rPr>
              <a:t>ACSN website/maps access</a:t>
            </a:r>
          </a:p>
        </p:txBody>
      </p:sp>
      <p:cxnSp>
        <p:nvCxnSpPr>
          <p:cNvPr id="26" name="Straight Arrow Connector 25"/>
          <p:cNvCxnSpPr>
            <a:cxnSpLocks/>
          </p:cNvCxnSpPr>
          <p:nvPr/>
        </p:nvCxnSpPr>
        <p:spPr>
          <a:xfrm flipH="1">
            <a:off x="1752600" y="1059137"/>
            <a:ext cx="1733034" cy="36032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5130769" y="0"/>
            <a:ext cx="4110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en-US" b="1" dirty="0"/>
              <a:t>Find a protein on ACSN: example of AKT1</a:t>
            </a:r>
          </a:p>
        </p:txBody>
      </p:sp>
      <p:sp>
        <p:nvSpPr>
          <p:cNvPr id="32" name="Rectangle 31"/>
          <p:cNvSpPr/>
          <p:nvPr/>
        </p:nvSpPr>
        <p:spPr>
          <a:xfrm>
            <a:off x="-426080" y="4802983"/>
            <a:ext cx="2385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/>
            <a:r>
              <a:rPr lang="en-US" sz="1000" b="1" dirty="0">
                <a:solidFill>
                  <a:srgbClr val="FF0000"/>
                </a:solidFill>
              </a:rPr>
              <a:t> modifications distribution </a:t>
            </a:r>
          </a:p>
          <a:p>
            <a:pPr marL="800100" lvl="1" indent="-342900"/>
            <a:r>
              <a:rPr lang="en-US" sz="1000" b="1" dirty="0">
                <a:solidFill>
                  <a:srgbClr val="FF0000"/>
                </a:solidFill>
              </a:rPr>
              <a:t>indicated by markers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 flipV="1">
            <a:off x="637057" y="4252247"/>
            <a:ext cx="1676400" cy="5030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8D98F6E7-A8BE-DA41-B7ED-772B3DC3DD5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49711" y="2191316"/>
            <a:ext cx="2326193" cy="3532368"/>
          </a:xfrm>
          <a:prstGeom prst="rect">
            <a:avLst/>
          </a:prstGeom>
        </p:spPr>
      </p:pic>
      <p:grpSp>
        <p:nvGrpSpPr>
          <p:cNvPr id="60" name="Group 59"/>
          <p:cNvGrpSpPr/>
          <p:nvPr/>
        </p:nvGrpSpPr>
        <p:grpSpPr>
          <a:xfrm>
            <a:off x="6157536" y="1340768"/>
            <a:ext cx="2057400" cy="1113711"/>
            <a:chOff x="4267200" y="742890"/>
            <a:chExt cx="2057400" cy="1113711"/>
          </a:xfrm>
        </p:grpSpPr>
        <p:sp>
          <p:nvSpPr>
            <p:cNvPr id="40" name="Rectangle 39"/>
            <p:cNvSpPr/>
            <p:nvPr/>
          </p:nvSpPr>
          <p:spPr>
            <a:xfrm>
              <a:off x="4267200" y="742890"/>
              <a:ext cx="20574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00100" lvl="1" indent="-342900"/>
              <a:r>
                <a:rPr lang="en-US" sz="1000" b="1" dirty="0">
                  <a:solidFill>
                    <a:srgbClr val="FF0000"/>
                  </a:solidFill>
                </a:rPr>
                <a:t>List of modifications</a:t>
              </a:r>
            </a:p>
            <a:p>
              <a:pPr marL="800100" lvl="1" indent="-342900"/>
              <a:r>
                <a:rPr lang="en-US" sz="1000" b="1" dirty="0">
                  <a:solidFill>
                    <a:srgbClr val="FF0000"/>
                  </a:solidFill>
                </a:rPr>
                <a:t>containing the gene</a:t>
              </a:r>
            </a:p>
          </p:txBody>
        </p:sp>
        <p:cxnSp>
          <p:nvCxnSpPr>
            <p:cNvPr id="36" name="Straight Arrow Connector 35"/>
            <p:cNvCxnSpPr/>
            <p:nvPr/>
          </p:nvCxnSpPr>
          <p:spPr>
            <a:xfrm rot="5400000">
              <a:off x="5205799" y="1347401"/>
              <a:ext cx="713601" cy="3048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Rectangle 64">
            <a:extLst>
              <a:ext uri="{FF2B5EF4-FFF2-40B4-BE49-F238E27FC236}">
                <a16:creationId xmlns:a16="http://schemas.microsoft.com/office/drawing/2014/main" id="{C16F4492-AE3E-2F44-8EBC-39E6C188EFF9}"/>
              </a:ext>
            </a:extLst>
          </p:cNvPr>
          <p:cNvSpPr/>
          <p:nvPr/>
        </p:nvSpPr>
        <p:spPr>
          <a:xfrm>
            <a:off x="5321011" y="6043962"/>
            <a:ext cx="2057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/>
            <a:r>
              <a:rPr lang="en-US" sz="1000" b="1" dirty="0">
                <a:solidFill>
                  <a:srgbClr val="FF0000"/>
                </a:solidFill>
              </a:rPr>
              <a:t>Click on marker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AB6D1F52-AA96-7E43-BB23-A65A8C3E1E49}"/>
              </a:ext>
            </a:extLst>
          </p:cNvPr>
          <p:cNvCxnSpPr>
            <a:cxnSpLocks/>
          </p:cNvCxnSpPr>
          <p:nvPr/>
        </p:nvCxnSpPr>
        <p:spPr>
          <a:xfrm flipH="1" flipV="1">
            <a:off x="4572000" y="4869160"/>
            <a:ext cx="1630968" cy="115212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5235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49CFF56-EBD1-A24F-AE02-25DB4D114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3193" y="2627872"/>
            <a:ext cx="2870888" cy="17533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01AF22-348B-B148-855B-47A3F09561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476" y="637562"/>
            <a:ext cx="3300692" cy="5976611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 rot="16200000">
            <a:off x="-228946" y="3456591"/>
            <a:ext cx="27390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ctr"/>
            <a:r>
              <a:rPr lang="en-US" sz="1600" b="1" dirty="0">
                <a:solidFill>
                  <a:srgbClr val="0070C0"/>
                </a:solidFill>
              </a:rPr>
              <a:t>Pop-up callout for AKT1</a:t>
            </a:r>
          </a:p>
        </p:txBody>
      </p:sp>
      <p:sp>
        <p:nvSpPr>
          <p:cNvPr id="44" name="Rectangle 43"/>
          <p:cNvSpPr/>
          <p:nvPr/>
        </p:nvSpPr>
        <p:spPr bwMode="auto">
          <a:xfrm flipV="1">
            <a:off x="2368196" y="3779736"/>
            <a:ext cx="979667" cy="29733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7" name="Rectangle 46"/>
          <p:cNvSpPr/>
          <p:nvPr/>
        </p:nvSpPr>
        <p:spPr bwMode="auto">
          <a:xfrm flipV="1">
            <a:off x="2439184" y="1690441"/>
            <a:ext cx="908680" cy="190731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48" name="Straight Arrow Connector 47"/>
          <p:cNvCxnSpPr>
            <a:cxnSpLocks/>
          </p:cNvCxnSpPr>
          <p:nvPr/>
        </p:nvCxnSpPr>
        <p:spPr>
          <a:xfrm flipV="1">
            <a:off x="3347864" y="1442882"/>
            <a:ext cx="1930574" cy="33609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 bwMode="auto">
          <a:xfrm flipV="1">
            <a:off x="1643640" y="4221088"/>
            <a:ext cx="724556" cy="24222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3" name="Rectangle 52"/>
          <p:cNvSpPr/>
          <p:nvPr/>
        </p:nvSpPr>
        <p:spPr>
          <a:xfrm>
            <a:off x="5278438" y="457990"/>
            <a:ext cx="23304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ctr"/>
            <a:r>
              <a:rPr lang="en-US" sz="1600" b="1" dirty="0">
                <a:solidFill>
                  <a:srgbClr val="FF0000"/>
                </a:solidFill>
              </a:rPr>
              <a:t>Access to databases</a:t>
            </a:r>
          </a:p>
        </p:txBody>
      </p:sp>
      <p:cxnSp>
        <p:nvCxnSpPr>
          <p:cNvPr id="45" name="Straight Arrow Connector 44"/>
          <p:cNvCxnSpPr>
            <a:cxnSpLocks/>
          </p:cNvCxnSpPr>
          <p:nvPr/>
        </p:nvCxnSpPr>
        <p:spPr>
          <a:xfrm flipV="1">
            <a:off x="3347863" y="3677543"/>
            <a:ext cx="1819208" cy="28467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5130769" y="0"/>
            <a:ext cx="4110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en-US" b="1" dirty="0"/>
              <a:t>Find a protein on ACSN: example of AKT1</a:t>
            </a:r>
          </a:p>
        </p:txBody>
      </p:sp>
      <p:sp>
        <p:nvSpPr>
          <p:cNvPr id="63" name="Rectangle 62"/>
          <p:cNvSpPr/>
          <p:nvPr/>
        </p:nvSpPr>
        <p:spPr>
          <a:xfrm>
            <a:off x="323528" y="184666"/>
            <a:ext cx="2057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/>
            <a:r>
              <a:rPr lang="en-US" sz="1000" b="1" dirty="0">
                <a:solidFill>
                  <a:srgbClr val="FF0000"/>
                </a:solidFill>
              </a:rPr>
              <a:t>Go to annotation post</a:t>
            </a:r>
          </a:p>
        </p:txBody>
      </p:sp>
      <p:cxnSp>
        <p:nvCxnSpPr>
          <p:cNvPr id="64" name="Straight Arrow Connector 63"/>
          <p:cNvCxnSpPr>
            <a:cxnSpLocks/>
          </p:cNvCxnSpPr>
          <p:nvPr/>
        </p:nvCxnSpPr>
        <p:spPr>
          <a:xfrm>
            <a:off x="1750718" y="408216"/>
            <a:ext cx="390816" cy="5347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8" name="Picture 57">
            <a:extLst>
              <a:ext uri="{FF2B5EF4-FFF2-40B4-BE49-F238E27FC236}">
                <a16:creationId xmlns:a16="http://schemas.microsoft.com/office/drawing/2014/main" id="{9B67D1ED-1DD8-0B4B-914E-B292C10964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2470" y="853877"/>
            <a:ext cx="2572172" cy="16038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FF92EB-BA0F-2E47-A426-4C92106331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4614" y="4627154"/>
            <a:ext cx="2894301" cy="1718491"/>
          </a:xfrm>
          <a:prstGeom prst="rect">
            <a:avLst/>
          </a:prstGeom>
        </p:spPr>
      </p:pic>
      <p:cxnSp>
        <p:nvCxnSpPr>
          <p:cNvPr id="51" name="Straight Arrow Connector 50"/>
          <p:cNvCxnSpPr>
            <a:cxnSpLocks/>
          </p:cNvCxnSpPr>
          <p:nvPr/>
        </p:nvCxnSpPr>
        <p:spPr>
          <a:xfrm>
            <a:off x="2407028" y="4381200"/>
            <a:ext cx="2760043" cy="9636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654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5995F0A-1DC2-2A4D-8EE9-229965E363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51" y="538610"/>
            <a:ext cx="5124642" cy="497862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80034" y="369332"/>
            <a:ext cx="3276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ctr"/>
            <a:r>
              <a:rPr lang="en-US" sz="1600" b="1" dirty="0">
                <a:solidFill>
                  <a:srgbClr val="FF0000"/>
                </a:solidFill>
              </a:rPr>
              <a:t>Annotation page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07704" y="3905207"/>
            <a:ext cx="2057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/>
            <a:r>
              <a:rPr lang="en-US" sz="1000" b="1" dirty="0">
                <a:solidFill>
                  <a:srgbClr val="FF0000"/>
                </a:solidFill>
              </a:rPr>
              <a:t>Go to map</a:t>
            </a:r>
          </a:p>
        </p:txBody>
      </p:sp>
      <p:cxnSp>
        <p:nvCxnSpPr>
          <p:cNvPr id="14" name="Straight Arrow Connector 13"/>
          <p:cNvCxnSpPr>
            <a:cxnSpLocks/>
          </p:cNvCxnSpPr>
          <p:nvPr/>
        </p:nvCxnSpPr>
        <p:spPr>
          <a:xfrm flipH="1" flipV="1">
            <a:off x="899592" y="3440762"/>
            <a:ext cx="1512168" cy="5875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D8E6FA9-61A0-8444-8039-C13A1C95F9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7872" y="633595"/>
            <a:ext cx="2431953" cy="32403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0DF03E3-BAB3-B04B-8BFC-EEE3F7EC29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7872" y="4028318"/>
            <a:ext cx="3688623" cy="250013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341FDE5E-D048-C140-85E7-D4660CEAC8D9}"/>
              </a:ext>
            </a:extLst>
          </p:cNvPr>
          <p:cNvSpPr/>
          <p:nvPr/>
        </p:nvSpPr>
        <p:spPr>
          <a:xfrm>
            <a:off x="5130769" y="0"/>
            <a:ext cx="4110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en-US" b="1" dirty="0"/>
              <a:t>Find a protein on ACSN: example of AKT1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0FBFC3F-72EE-A845-874C-3B775D2121BB}"/>
              </a:ext>
            </a:extLst>
          </p:cNvPr>
          <p:cNvSpPr/>
          <p:nvPr/>
        </p:nvSpPr>
        <p:spPr>
          <a:xfrm>
            <a:off x="2442592" y="3568081"/>
            <a:ext cx="2057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/>
            <a:r>
              <a:rPr lang="en-US" sz="1000" b="1" dirty="0">
                <a:solidFill>
                  <a:srgbClr val="FF0000"/>
                </a:solidFill>
              </a:rPr>
              <a:t>Go to  modular map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2845CEC-742B-4949-AC29-5F6B4FD2FB03}"/>
              </a:ext>
            </a:extLst>
          </p:cNvPr>
          <p:cNvCxnSpPr>
            <a:cxnSpLocks/>
          </p:cNvCxnSpPr>
          <p:nvPr/>
        </p:nvCxnSpPr>
        <p:spPr>
          <a:xfrm flipH="1" flipV="1">
            <a:off x="1993903" y="3286399"/>
            <a:ext cx="942501" cy="3586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4297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572000" y="2022452"/>
            <a:ext cx="4114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ctr"/>
            <a:r>
              <a:rPr lang="en-US" sz="1200" b="1" dirty="0">
                <a:solidFill>
                  <a:srgbClr val="FF0000"/>
                </a:solidFill>
              </a:rPr>
              <a:t>Modifications of AKT1 on Starvation and Autophagy module map</a:t>
            </a:r>
          </a:p>
        </p:txBody>
      </p:sp>
      <p:sp>
        <p:nvSpPr>
          <p:cNvPr id="7" name="Rectangle 6"/>
          <p:cNvSpPr/>
          <p:nvPr/>
        </p:nvSpPr>
        <p:spPr>
          <a:xfrm>
            <a:off x="309453" y="766958"/>
            <a:ext cx="43944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/>
            <a:r>
              <a:rPr lang="en-US" sz="1200" b="1" dirty="0">
                <a:solidFill>
                  <a:srgbClr val="FF0000"/>
                </a:solidFill>
              </a:rPr>
              <a:t>Modifications of AKT1 on Regulated Cell Death map</a:t>
            </a:r>
          </a:p>
        </p:txBody>
      </p:sp>
      <p:sp>
        <p:nvSpPr>
          <p:cNvPr id="9" name="Rectangle 8"/>
          <p:cNvSpPr/>
          <p:nvPr/>
        </p:nvSpPr>
        <p:spPr>
          <a:xfrm>
            <a:off x="5054569" y="39469"/>
            <a:ext cx="4110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en-US" b="1" dirty="0"/>
              <a:t>Find a protein on ACSN: example of AKT1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A881C76-022C-4449-B9D2-B1FC3C576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86" y="1124744"/>
            <a:ext cx="4590552" cy="33123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89A295-2232-AD42-9181-54AC4AE664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2564904"/>
            <a:ext cx="4133617" cy="344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4962797"/>
            <a:ext cx="8136904" cy="609600"/>
          </a:xfrm>
        </p:spPr>
        <p:txBody>
          <a:bodyPr>
            <a:norm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Map: </a:t>
            </a:r>
            <a:r>
              <a:rPr lang="en-GB" sz="1400" u="sng" dirty="0">
                <a:solidFill>
                  <a:srgbClr val="0000FF"/>
                </a:solidFill>
                <a:hlinkClick r:id="rId2"/>
              </a:rPr>
              <a:t>https://navicell.curie.fr/navicell/maps/cellcycle/master/index.html</a:t>
            </a:r>
            <a:endParaRPr lang="en-GB" sz="1400" u="sng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5572397"/>
            <a:ext cx="7772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Data:  </a:t>
            </a:r>
            <a:r>
              <a:rPr lang="en-GB" sz="1400" dirty="0">
                <a:solidFill>
                  <a:schemeClr val="tx1"/>
                </a:solidFill>
                <a:hlinkClick r:id="rId3"/>
              </a:rPr>
              <a:t>https://navicell.curie.fr/doc/ws/data_viz_tuto_data_files.zip</a:t>
            </a:r>
            <a:endParaRPr lang="en-GB" sz="1400" dirty="0">
              <a:solidFill>
                <a:schemeClr val="tx1"/>
              </a:solidFill>
            </a:endParaRPr>
          </a:p>
          <a:p>
            <a:pPr algn="ctr"/>
            <a:r>
              <a:rPr lang="en-GB" sz="1400" dirty="0"/>
              <a:t>C</a:t>
            </a:r>
            <a:r>
              <a:rPr lang="en-GB" sz="1400" dirty="0">
                <a:solidFill>
                  <a:schemeClr val="tx1"/>
                </a:solidFill>
              </a:rPr>
              <a:t>opy number variations </a:t>
            </a:r>
          </a:p>
          <a:p>
            <a:pPr algn="ctr"/>
            <a:r>
              <a:rPr lang="en-GB" sz="1400" dirty="0">
                <a:solidFill>
                  <a:schemeClr val="tx1"/>
                </a:solidFill>
              </a:rPr>
              <a:t>mRNA expression</a:t>
            </a:r>
          </a:p>
          <a:p>
            <a:pPr algn="ctr"/>
            <a:r>
              <a:rPr lang="en-GB" sz="1400" dirty="0"/>
              <a:t>M</a:t>
            </a:r>
            <a:r>
              <a:rPr lang="en-GB" sz="1400" dirty="0">
                <a:solidFill>
                  <a:schemeClr val="tx1"/>
                </a:solidFill>
              </a:rPr>
              <a:t>utations</a:t>
            </a:r>
          </a:p>
          <a:p>
            <a:pPr algn="ctr"/>
            <a:r>
              <a:rPr lang="en-GB" sz="1400" dirty="0">
                <a:solidFill>
                  <a:schemeClr val="tx1"/>
                </a:solidFill>
              </a:rPr>
              <a:t>Clinical sample annotations</a:t>
            </a:r>
          </a:p>
          <a:p>
            <a:pPr algn="ctr"/>
            <a:endParaRPr lang="en-GB" sz="1400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81000" y="1172344"/>
            <a:ext cx="845820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buFont typeface="Arial"/>
              <a:buChar char="•"/>
            </a:pPr>
            <a:r>
              <a:rPr kumimoji="0" lang="en-GB" sz="1600" b="1" i="0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NaviCell</a:t>
            </a:r>
            <a:r>
              <a:rPr kumimoji="0" lang="en-GB" sz="1600" b="1" i="0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Web Service</a:t>
            </a:r>
            <a:r>
              <a:rPr lang="en-GB" sz="1600" noProof="0" dirty="0"/>
              <a:t> is </a:t>
            </a:r>
            <a:r>
              <a:rPr lang="en-US" sz="1600" dirty="0"/>
              <a:t>a powerful data visualization tool that allow users to load, manage and visualize a large number of experimental data types in the context of molecular interaction maps.</a:t>
            </a:r>
          </a:p>
          <a:p>
            <a:pPr lvl="0">
              <a:spcBef>
                <a:spcPct val="20000"/>
              </a:spcBef>
              <a:buFont typeface="Arial"/>
              <a:buChar char="•"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>
              <a:spcBef>
                <a:spcPct val="20000"/>
              </a:spcBef>
              <a:buFont typeface="Arial"/>
              <a:buChar char="•"/>
            </a:pPr>
            <a:r>
              <a:rPr lang="en-US" sz="1600" dirty="0"/>
              <a:t>The user can upload expression data for mRNA, </a:t>
            </a:r>
            <a:r>
              <a:rPr lang="en-US" sz="1600" dirty="0" err="1"/>
              <a:t>microRNA</a:t>
            </a:r>
            <a:r>
              <a:rPr lang="en-US" sz="1600" dirty="0"/>
              <a:t>, proteins, mutation, copy-number data, and simple gene lists. The input data format is a standard tab-delimited text file.</a:t>
            </a:r>
          </a:p>
          <a:p>
            <a:pPr lvl="0">
              <a:spcBef>
                <a:spcPct val="20000"/>
              </a:spcBef>
              <a:buFont typeface="Arial"/>
              <a:buChar char="•"/>
            </a:pPr>
            <a:endParaRPr lang="en-US" sz="1600" dirty="0"/>
          </a:p>
          <a:p>
            <a:pPr lvl="0">
              <a:spcBef>
                <a:spcPct val="20000"/>
              </a:spcBef>
              <a:buFont typeface="Arial"/>
              <a:buChar char="•"/>
            </a:pPr>
            <a:r>
              <a:rPr lang="en-US" sz="1600" dirty="0"/>
              <a:t>Users can upload sample annotation files that can be used to automatically calculate average values for defined groups of samples. </a:t>
            </a:r>
          </a:p>
          <a:p>
            <a:pPr lvl="0">
              <a:spcBef>
                <a:spcPct val="20000"/>
              </a:spcBef>
              <a:buFont typeface="Arial"/>
              <a:buChar char="•"/>
            </a:pPr>
            <a:endParaRPr lang="en-US" sz="1600" dirty="0"/>
          </a:p>
          <a:p>
            <a:pPr lvl="0">
              <a:spcBef>
                <a:spcPct val="20000"/>
              </a:spcBef>
              <a:buFont typeface="Arial"/>
              <a:buChar char="•"/>
            </a:pPr>
            <a:r>
              <a:rPr lang="en-US" sz="1600" dirty="0"/>
              <a:t>Different options are available to display data values: </a:t>
            </a:r>
            <a:r>
              <a:rPr lang="en-US" sz="1600" dirty="0" err="1"/>
              <a:t>heatmaps</a:t>
            </a:r>
            <a:r>
              <a:rPr lang="en-US" sz="1600" dirty="0"/>
              <a:t>, </a:t>
            </a:r>
            <a:r>
              <a:rPr lang="en-US" sz="1600" dirty="0" err="1"/>
              <a:t>barplots</a:t>
            </a:r>
            <a:r>
              <a:rPr lang="en-US" sz="1600" dirty="0"/>
              <a:t>, glyphs and map staining.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91683" y="60084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dirty="0"/>
              <a:t>Data visualisation using </a:t>
            </a:r>
            <a:r>
              <a:rPr lang="en-GB" sz="2800" b="1" dirty="0" err="1"/>
              <a:t>NaviCell</a:t>
            </a:r>
            <a:r>
              <a:rPr lang="en-GB" sz="2800" b="1" dirty="0"/>
              <a:t> Web Service</a:t>
            </a:r>
          </a:p>
          <a:p>
            <a:r>
              <a:rPr lang="en-GB" sz="2800" b="1" dirty="0">
                <a:solidFill>
                  <a:srgbClr val="FF0000"/>
                </a:solidFill>
                <a:latin typeface="Calibri" charset="0"/>
                <a:ea typeface="Calibri" charset="0"/>
                <a:cs typeface="Arial" charset="0"/>
              </a:rPr>
              <a:t>Part 2</a:t>
            </a:r>
            <a:endParaRPr lang="en-GB" sz="2800" dirty="0">
              <a:latin typeface="Calibri" charset="0"/>
              <a:ea typeface="Calibri" charset="0"/>
              <a:cs typeface="Times New Roman" charset="0"/>
            </a:endParaRPr>
          </a:p>
          <a:p>
            <a:br>
              <a:rPr lang="en-GB" sz="2800" b="1" dirty="0"/>
            </a:br>
            <a:br>
              <a:rPr lang="en-GB" sz="2800" b="1" dirty="0"/>
            </a:br>
            <a:endParaRPr lang="en-GB" sz="2800" b="1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32048" y="4479255"/>
            <a:ext cx="7772400" cy="677937"/>
          </a:xfrm>
        </p:spPr>
        <p:txBody>
          <a:bodyPr>
            <a:normAutofit fontScale="90000"/>
          </a:bodyPr>
          <a:lstStyle/>
          <a:p>
            <a:pPr lvl="0"/>
            <a:r>
              <a:rPr lang="en-GB" sz="2800" b="1" dirty="0"/>
              <a:t>Data visualization example</a:t>
            </a:r>
            <a:br>
              <a:rPr lang="en-GB" sz="2800" b="1" dirty="0"/>
            </a:br>
            <a:endParaRPr lang="en-US" sz="28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b="1" dirty="0"/>
              <a:t>Load data</a:t>
            </a:r>
            <a:br>
              <a:rPr lang="en-GB" sz="2800" b="1" dirty="0"/>
            </a:br>
            <a:br>
              <a:rPr lang="en-GB" sz="2800" b="1" dirty="0"/>
            </a:br>
            <a:endParaRPr lang="en-GB" sz="2800" b="1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684213" y="609600"/>
            <a:ext cx="8458200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fr-FR" sz="1600" b="1" u="sng" dirty="0"/>
              <a:t>In the Data </a:t>
            </a:r>
            <a:r>
              <a:rPr lang="fr-FR" sz="1600" b="1" u="sng" dirty="0" err="1"/>
              <a:t>visualization</a:t>
            </a:r>
            <a:r>
              <a:rPr lang="fr-FR" sz="1600" b="1" u="sng" dirty="0"/>
              <a:t> menu click ‘</a:t>
            </a:r>
            <a:r>
              <a:rPr lang="fr-FR" sz="1600" b="1" u="sng" dirty="0" err="1"/>
              <a:t>Load</a:t>
            </a:r>
            <a:r>
              <a:rPr lang="fr-FR" sz="1600" b="1" u="sng" dirty="0"/>
              <a:t> Data’:</a:t>
            </a:r>
          </a:p>
          <a:p>
            <a:pPr lvl="0">
              <a:spcBef>
                <a:spcPct val="20000"/>
              </a:spcBef>
            </a:pPr>
            <a:r>
              <a:rPr lang="fr-FR" sz="1600" b="1" dirty="0"/>
              <a:t>Chose File: </a:t>
            </a:r>
            <a:r>
              <a:rPr lang="fr-FR" sz="1600" dirty="0"/>
              <a:t>table in a </a:t>
            </a:r>
            <a:r>
              <a:rPr lang="en-US" sz="1600" dirty="0"/>
              <a:t>tab-delimited text file format (e.g. </a:t>
            </a:r>
            <a:r>
              <a:rPr lang="en-US" sz="1600" dirty="0" err="1"/>
              <a:t>tcga_expression.txt</a:t>
            </a:r>
            <a:r>
              <a:rPr lang="en-US" sz="1600" dirty="0"/>
              <a:t>)</a:t>
            </a:r>
          </a:p>
          <a:p>
            <a:pPr lvl="0">
              <a:spcBef>
                <a:spcPct val="20000"/>
              </a:spcBef>
            </a:pPr>
            <a:r>
              <a:rPr lang="en-US" sz="1600" b="1" dirty="0"/>
              <a:t>Name: </a:t>
            </a:r>
            <a:r>
              <a:rPr lang="en-US" sz="1600" dirty="0"/>
              <a:t>type name of dataset ( e.g. “expression”)</a:t>
            </a:r>
          </a:p>
          <a:p>
            <a:pPr lvl="0">
              <a:spcBef>
                <a:spcPct val="20000"/>
              </a:spcBef>
            </a:pPr>
            <a:r>
              <a:rPr lang="en-US" sz="1600" b="1" dirty="0"/>
              <a:t>Type: </a:t>
            </a:r>
            <a:r>
              <a:rPr lang="en-US" sz="1600" dirty="0"/>
              <a:t>indicate type of data (e.g. mRNA expression data)</a:t>
            </a:r>
          </a:p>
          <a:p>
            <a:pPr lvl="0">
              <a:spcBef>
                <a:spcPct val="20000"/>
              </a:spcBef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 </a:t>
            </a:r>
            <a:r>
              <a:rPr kumimoji="0" lang="en-US" sz="1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lang="en-US" sz="1600" noProof="0" dirty="0"/>
              <a:t>s</a:t>
            </a:r>
            <a:r>
              <a:rPr lang="en-US" sz="1600" dirty="0" err="1"/>
              <a:t>everal</a:t>
            </a:r>
            <a:r>
              <a:rPr lang="en-US" sz="1600" dirty="0"/>
              <a:t> datasets can be loaded one after another)</a:t>
            </a:r>
          </a:p>
          <a:p>
            <a:pPr lvl="0">
              <a:spcBef>
                <a:spcPct val="20000"/>
              </a:spcBef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Done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533400" y="2438400"/>
            <a:ext cx="7924800" cy="404633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1109630" y="2590800"/>
            <a:ext cx="7653370" cy="39528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b="1" dirty="0"/>
              <a:t>Load sample annotation table</a:t>
            </a:r>
            <a:br>
              <a:rPr lang="en-GB" sz="2800" b="1" dirty="0"/>
            </a:br>
            <a:br>
              <a:rPr lang="en-GB" sz="2800" b="1" dirty="0"/>
            </a:br>
            <a:endParaRPr lang="en-GB" sz="2800" b="1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381000" y="609600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GB" sz="1600" b="1" u="sng" dirty="0"/>
              <a:t>In the Data visualization menu click ‘Sample Annotations’:</a:t>
            </a:r>
          </a:p>
          <a:p>
            <a:pPr lvl="0">
              <a:spcBef>
                <a:spcPct val="20000"/>
              </a:spcBef>
            </a:pPr>
            <a:r>
              <a:rPr lang="en-GB" sz="1600" b="1" dirty="0">
                <a:solidFill>
                  <a:srgbClr val="0000FF"/>
                </a:solidFill>
              </a:rPr>
              <a:t>Step 1 </a:t>
            </a:r>
            <a:r>
              <a:rPr lang="en-GB" sz="1600" b="1" dirty="0"/>
              <a:t>Chose File: </a:t>
            </a:r>
            <a:r>
              <a:rPr lang="fr-FR" sz="1600" dirty="0"/>
              <a:t>table in a </a:t>
            </a:r>
            <a:r>
              <a:rPr lang="en-US" sz="1600" dirty="0"/>
              <a:t>tab-delimited text file format </a:t>
            </a:r>
            <a:r>
              <a:rPr lang="en-GB" sz="1600" dirty="0"/>
              <a:t>(e.g. </a:t>
            </a:r>
            <a:r>
              <a:rPr lang="en-GB" sz="1600" dirty="0" err="1"/>
              <a:t>ovca_sampleinfo.txt</a:t>
            </a:r>
            <a:r>
              <a:rPr lang="en-GB" sz="1600" dirty="0"/>
              <a:t>) or</a:t>
            </a:r>
          </a:p>
          <a:p>
            <a:pPr lvl="0">
              <a:spcBef>
                <a:spcPct val="20000"/>
              </a:spcBef>
            </a:pPr>
            <a:r>
              <a:rPr lang="en-GB" sz="1600" b="1" dirty="0"/>
              <a:t>Sample annotation URL: </a:t>
            </a:r>
            <a:r>
              <a:rPr lang="en-GB" sz="1600" dirty="0"/>
              <a:t>to upload the annotation file</a:t>
            </a:r>
            <a:endParaRPr lang="en-GB" sz="1600" b="1" dirty="0"/>
          </a:p>
          <a:p>
            <a:pPr lvl="0">
              <a:spcBef>
                <a:spcPct val="20000"/>
              </a:spcBef>
            </a:pPr>
            <a:r>
              <a:rPr lang="en-GB" sz="1600" b="1" dirty="0"/>
              <a:t>Import annotations</a:t>
            </a:r>
            <a:endParaRPr lang="en-GB" sz="1600" dirty="0"/>
          </a:p>
          <a:p>
            <a:pPr lvl="0">
              <a:spcBef>
                <a:spcPct val="20000"/>
              </a:spcBef>
            </a:pPr>
            <a:r>
              <a:rPr lang="en-GB" sz="1600" b="1" dirty="0">
                <a:solidFill>
                  <a:srgbClr val="0000FF"/>
                </a:solidFill>
              </a:rPr>
              <a:t>Step 2 </a:t>
            </a:r>
            <a:r>
              <a:rPr lang="en-GB" sz="1600" b="1" dirty="0"/>
              <a:t>Sample Annotations: </a:t>
            </a:r>
            <a:r>
              <a:rPr lang="en-GB" sz="1600" dirty="0"/>
              <a:t>Check boxes to create groups (e.g. </a:t>
            </a:r>
            <a:r>
              <a:rPr lang="en-GB" sz="1600" dirty="0" err="1"/>
              <a:t>IntrinsicExprClassJCI</a:t>
            </a:r>
            <a:r>
              <a:rPr lang="en-GB" sz="1600" dirty="0"/>
              <a:t>)</a:t>
            </a:r>
          </a:p>
          <a:p>
            <a:pPr lvl="0">
              <a:spcBef>
                <a:spcPct val="20000"/>
              </a:spcBef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Apply</a:t>
            </a:r>
          </a:p>
          <a:p>
            <a:pPr>
              <a:spcBef>
                <a:spcPct val="20000"/>
              </a:spcBef>
            </a:pPr>
            <a:r>
              <a:rPr lang="en-GB" sz="1600" b="1" dirty="0"/>
              <a:t>Done</a:t>
            </a:r>
            <a:endParaRPr lang="en-GB" sz="1600" dirty="0"/>
          </a:p>
          <a:p>
            <a:pPr lvl="0">
              <a:spcBef>
                <a:spcPct val="20000"/>
              </a:spcBef>
            </a:pP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lum bright="-10000" contrast="10000"/>
          </a:blip>
          <a:stretch>
            <a:fillRect/>
          </a:stretch>
        </p:blipFill>
        <p:spPr>
          <a:xfrm>
            <a:off x="304800" y="2890065"/>
            <a:ext cx="2782607" cy="16723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31046" y="2733640"/>
            <a:ext cx="9787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53000" y="3114640"/>
            <a:ext cx="978754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</a:rPr>
              <a:t>Step 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</TotalTime>
  <Words>1309</Words>
  <Application>Microsoft Macintosh PowerPoint</Application>
  <PresentationFormat>On-screen Show (4:3)</PresentationFormat>
  <Paragraphs>178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Times</vt:lpstr>
      <vt:lpstr>Times New Roman</vt:lpstr>
      <vt:lpstr>Office Theme</vt:lpstr>
      <vt:lpstr> ACSN network navigation and data visualization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Data visualization example </vt:lpstr>
      <vt:lpstr>Load data  </vt:lpstr>
      <vt:lpstr>Load sample annotation table  </vt:lpstr>
      <vt:lpstr>Check your data  </vt:lpstr>
      <vt:lpstr>Visualize copy number data using heat map   </vt:lpstr>
      <vt:lpstr>Copy number variations, using heat maps  </vt:lpstr>
      <vt:lpstr>Visualize copy number data using bar plot   </vt:lpstr>
      <vt:lpstr>Copy number variations-bar plot  </vt:lpstr>
      <vt:lpstr>Visualize mutations data using glyph   </vt:lpstr>
      <vt:lpstr>Mutations-glyph  </vt:lpstr>
      <vt:lpstr>Visualize expression data using map staining   </vt:lpstr>
      <vt:lpstr>Expression-map staining</vt:lpstr>
      <vt:lpstr>Visualize several type of data simultaneously   </vt:lpstr>
      <vt:lpstr>Mutations-glyph Copy number-heat map Expression-map staining   </vt:lpstr>
      <vt:lpstr>Visualize expression data for groups of samples using map staining   </vt:lpstr>
      <vt:lpstr>Expression-map staining on group of samples</vt:lpstr>
      <vt:lpstr>Functional analysis: module enrichment  use Regulated Cell death map from ACSN   </vt:lpstr>
      <vt:lpstr>Functional analysis: module enrichment  use Regulated Cell death map from ACSN   </vt:lpstr>
    </vt:vector>
  </TitlesOfParts>
  <Company>Institut Curie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 -  NaviCell-WebServer Life example scenario</dc:title>
  <dc:creator>Inna Kuperstein</dc:creator>
  <cp:keywords/>
  <cp:lastModifiedBy>Microsoft Office User</cp:lastModifiedBy>
  <cp:revision>278</cp:revision>
  <cp:lastPrinted>2014-12-12T08:59:49Z</cp:lastPrinted>
  <dcterms:created xsi:type="dcterms:W3CDTF">2014-12-12T08:17:12Z</dcterms:created>
  <dcterms:modified xsi:type="dcterms:W3CDTF">2019-10-04T07:57:52Z</dcterms:modified>
</cp:coreProperties>
</file>